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3"/>
  </p:notesMasterIdLst>
  <p:sldIdLst>
    <p:sldId id="429" r:id="rId3"/>
    <p:sldId id="434" r:id="rId4"/>
    <p:sldId id="491" r:id="rId5"/>
    <p:sldId id="302" r:id="rId6"/>
    <p:sldId id="458" r:id="rId7"/>
    <p:sldId id="493" r:id="rId8"/>
    <p:sldId id="494" r:id="rId9"/>
    <p:sldId id="495" r:id="rId10"/>
    <p:sldId id="471" r:id="rId11"/>
    <p:sldId id="457" r:id="rId12"/>
    <p:sldId id="511" r:id="rId13"/>
    <p:sldId id="512" r:id="rId14"/>
    <p:sldId id="459" r:id="rId15"/>
    <p:sldId id="454" r:id="rId16"/>
    <p:sldId id="496" r:id="rId17"/>
    <p:sldId id="497" r:id="rId18"/>
    <p:sldId id="498" r:id="rId19"/>
    <p:sldId id="499" r:id="rId20"/>
    <p:sldId id="501" r:id="rId21"/>
    <p:sldId id="502" r:id="rId22"/>
    <p:sldId id="503" r:id="rId23"/>
    <p:sldId id="504" r:id="rId24"/>
    <p:sldId id="505" r:id="rId25"/>
    <p:sldId id="506" r:id="rId26"/>
    <p:sldId id="507" r:id="rId27"/>
    <p:sldId id="508" r:id="rId28"/>
    <p:sldId id="509" r:id="rId29"/>
    <p:sldId id="510" r:id="rId30"/>
    <p:sldId id="305" r:id="rId31"/>
    <p:sldId id="30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ice Walters" initials="JW"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C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5" autoAdjust="0"/>
    <p:restoredTop sz="88752" autoAdjust="0"/>
  </p:normalViewPr>
  <p:slideViewPr>
    <p:cSldViewPr>
      <p:cViewPr>
        <p:scale>
          <a:sx n="68" d="100"/>
          <a:sy n="68" d="100"/>
        </p:scale>
        <p:origin x="-1069" y="-160"/>
      </p:cViewPr>
      <p:guideLst>
        <p:guide orient="horz" pos="2160"/>
        <p:guide pos="2880"/>
      </p:guideLst>
    </p:cSldViewPr>
  </p:slideViewPr>
  <p:outlineViewPr>
    <p:cViewPr>
      <p:scale>
        <a:sx n="33" d="100"/>
        <a:sy n="33" d="100"/>
      </p:scale>
      <p:origin x="0" y="2682"/>
    </p:cViewPr>
  </p:outlineViewPr>
  <p:notesTextViewPr>
    <p:cViewPr>
      <p:scale>
        <a:sx n="1" d="1"/>
        <a:sy n="1" d="1"/>
      </p:scale>
      <p:origin x="0" y="0"/>
    </p:cViewPr>
  </p:notesTextViewPr>
  <p:sorterViewPr>
    <p:cViewPr>
      <p:scale>
        <a:sx n="100" d="100"/>
        <a:sy n="100" d="100"/>
      </p:scale>
      <p:origin x="0" y="11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ED86C9-367E-4CB9-AACA-A8DF8CACA601}" type="datetimeFigureOut">
              <a:rPr lang="en-US" smtClean="0"/>
              <a:t>9/20/2016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2F3AE6-81BC-4785-8DA0-7806A3211D90}" type="slidenum">
              <a:rPr lang="en-US" smtClean="0"/>
              <a:t>‹#›</a:t>
            </a:fld>
            <a:endParaRPr lang="en-US" dirty="0"/>
          </a:p>
        </p:txBody>
      </p:sp>
    </p:spTree>
    <p:extLst>
      <p:ext uri="{BB962C8B-B14F-4D97-AF65-F5344CB8AC3E}">
        <p14:creationId xmlns:p14="http://schemas.microsoft.com/office/powerpoint/2010/main" val="2556448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SeedFirstPAC@gmail.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2F3AE6-81BC-4785-8DA0-7806A3211D90}" type="slidenum">
              <a:rPr lang="en-US" smtClean="0"/>
              <a:t>1</a:t>
            </a:fld>
            <a:endParaRPr lang="en-US" dirty="0"/>
          </a:p>
        </p:txBody>
      </p:sp>
    </p:spTree>
    <p:extLst>
      <p:ext uri="{BB962C8B-B14F-4D97-AF65-F5344CB8AC3E}">
        <p14:creationId xmlns:p14="http://schemas.microsoft.com/office/powerpoint/2010/main" val="3753339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smtClean="0"/>
              <a:t>GMO Labeling</a:t>
            </a:r>
          </a:p>
          <a:p>
            <a:pPr marL="171450" indent="-171450">
              <a:buFont typeface="Arial" panose="020B0604020202020204" pitchFamily="34" charset="0"/>
              <a:buChar char="•"/>
            </a:pPr>
            <a:r>
              <a:rPr lang="en-US" sz="1200" u="none" dirty="0" smtClean="0"/>
              <a:t>Vermon</a:t>
            </a:r>
            <a:r>
              <a:rPr lang="en-US" sz="1200" u="none" baseline="0" dirty="0" smtClean="0"/>
              <a:t>t law goes into </a:t>
            </a:r>
            <a:r>
              <a:rPr lang="en-US" sz="1200" u="none" baseline="0" smtClean="0"/>
              <a:t>effect July 1st</a:t>
            </a:r>
            <a:endParaRPr lang="en-US" sz="1200" u="none" dirty="0" smtClean="0"/>
          </a:p>
          <a:p>
            <a:r>
              <a:rPr lang="en-US" sz="1200" u="sng" dirty="0" smtClean="0"/>
              <a:t>Pre-emption</a:t>
            </a:r>
          </a:p>
          <a:p>
            <a:pPr marL="171450" indent="-171450">
              <a:buFont typeface="Arial" panose="020B0604020202020204" pitchFamily="34" charset="0"/>
              <a:buChar char="•"/>
            </a:pPr>
            <a:r>
              <a:rPr lang="en-US" sz="1200" dirty="0" smtClean="0"/>
              <a:t>Statute that disallows local municipalities from enacting rules that are more stringent than state law within a specific subject.</a:t>
            </a:r>
          </a:p>
          <a:p>
            <a:pPr marL="171450" indent="-171450">
              <a:buFont typeface="Arial" panose="020B0604020202020204" pitchFamily="34" charset="0"/>
              <a:buChar char="•"/>
            </a:pPr>
            <a:r>
              <a:rPr lang="en-US" sz="1200" dirty="0" smtClean="0"/>
              <a:t>Preemption language is included in the Recommended Uniform State Seed Law.</a:t>
            </a:r>
          </a:p>
          <a:p>
            <a:pPr marL="171450" indent="-171450">
              <a:buFont typeface="Arial" panose="020B0604020202020204" pitchFamily="34" charset="0"/>
              <a:buChar char="•"/>
            </a:pPr>
            <a:r>
              <a:rPr lang="en-US" sz="1200" dirty="0" smtClean="0"/>
              <a:t>Partner initiative with BIO to expand adoption beyond the current 21 states</a:t>
            </a:r>
          </a:p>
          <a:p>
            <a:r>
              <a:rPr lang="en-US" sz="1200" u="sng" dirty="0" smtClean="0"/>
              <a:t>Libraries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ASTA working with AASCO to create a RUSSL amendment that establishes authorization (as opposed to an exemption).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dirty="0" smtClean="0"/>
              <a:t>Lab</a:t>
            </a:r>
            <a:r>
              <a:rPr lang="en-US" sz="1200" u="sng" baseline="0" dirty="0" smtClean="0"/>
              <a:t> Uniformity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Coordinating efforts with the lab associations</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sz="1200" dirty="0" smtClean="0"/>
          </a:p>
          <a:p>
            <a:pPr marL="0" lv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2E2F3AE6-81BC-4785-8DA0-7806A3211D90}" type="slidenum">
              <a:rPr lang="en-US" smtClean="0"/>
              <a:t>10</a:t>
            </a:fld>
            <a:endParaRPr lang="en-US"/>
          </a:p>
        </p:txBody>
      </p:sp>
    </p:spTree>
    <p:extLst>
      <p:ext uri="{BB962C8B-B14F-4D97-AF65-F5344CB8AC3E}">
        <p14:creationId xmlns:p14="http://schemas.microsoft.com/office/powerpoint/2010/main" val="1688762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dirty="0" smtClean="0"/>
              <a:t>Brief</a:t>
            </a:r>
            <a:r>
              <a:rPr lang="en-US" baseline="0" dirty="0" smtClean="0"/>
              <a:t> description of each partner. Who else should be included here? NAPB? AMSAC? Others? </a:t>
            </a:r>
            <a:endParaRPr lang="en-US" dirty="0" smtClean="0"/>
          </a:p>
        </p:txBody>
      </p:sp>
      <p:sp>
        <p:nvSpPr>
          <p:cNvPr id="4" name="Slide Number Placeholder 3"/>
          <p:cNvSpPr>
            <a:spLocks noGrp="1"/>
          </p:cNvSpPr>
          <p:nvPr>
            <p:ph type="sldNum" sz="quarter" idx="10"/>
          </p:nvPr>
        </p:nvSpPr>
        <p:spPr/>
        <p:txBody>
          <a:bodyPr/>
          <a:lstStyle/>
          <a:p>
            <a:fld id="{2E2F3AE6-81BC-4785-8DA0-7806A3211D90}" type="slidenum">
              <a:rPr lang="en-US" smtClean="0"/>
              <a:t>13</a:t>
            </a:fld>
            <a:endParaRPr lang="en-US"/>
          </a:p>
        </p:txBody>
      </p:sp>
    </p:spTree>
    <p:extLst>
      <p:ext uri="{BB962C8B-B14F-4D97-AF65-F5344CB8AC3E}">
        <p14:creationId xmlns:p14="http://schemas.microsoft.com/office/powerpoint/2010/main" val="1688762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smtClean="0"/>
              <a:t>*Show BSBL video </a:t>
            </a:r>
          </a:p>
          <a:p>
            <a:pPr marL="0" indent="0">
              <a:buFontTx/>
              <a:buNone/>
            </a:pPr>
            <a:endParaRPr lang="en-US" baseline="0" dirty="0" smtClean="0"/>
          </a:p>
          <a:p>
            <a:pPr marL="0" indent="0">
              <a:buFontTx/>
              <a:buNone/>
            </a:pPr>
            <a:r>
              <a:rPr lang="en-US" baseline="0" dirty="0" smtClean="0"/>
              <a:t>BSBL Initiative -- Purpose: </a:t>
            </a:r>
            <a:r>
              <a:rPr lang="en-US" dirty="0" smtClean="0"/>
              <a:t>Increase consumer awareness about</a:t>
            </a:r>
            <a:r>
              <a:rPr lang="en-US" baseline="0" dirty="0" smtClean="0"/>
              <a:t> the value of </a:t>
            </a:r>
            <a:r>
              <a:rPr lang="en-US" dirty="0" smtClean="0"/>
              <a:t>seed and the importance of seed improvement</a:t>
            </a:r>
          </a:p>
          <a:p>
            <a:pPr marL="171450" indent="-171450">
              <a:buFontTx/>
              <a:buChar char="-"/>
            </a:pPr>
            <a:endParaRPr lang="en-US" sz="1200" b="0" i="0" u="none" strike="noStrike" kern="1200" baseline="0" dirty="0" smtClean="0">
              <a:solidFill>
                <a:schemeClr val="tx1"/>
              </a:solidFill>
              <a:latin typeface="+mn-lt"/>
              <a:ea typeface="+mn-ea"/>
              <a:cs typeface="+mn-cs"/>
            </a:endParaRPr>
          </a:p>
          <a:p>
            <a:pPr marL="0" indent="0">
              <a:buFontTx/>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2E2F3AE6-81BC-4785-8DA0-7806A3211D90}" type="slidenum">
              <a:rPr lang="en-US" smtClean="0"/>
              <a:t>14</a:t>
            </a:fld>
            <a:endParaRPr lang="en-US"/>
          </a:p>
        </p:txBody>
      </p:sp>
    </p:spTree>
    <p:extLst>
      <p:ext uri="{BB962C8B-B14F-4D97-AF65-F5344CB8AC3E}">
        <p14:creationId xmlns:p14="http://schemas.microsoft.com/office/powerpoint/2010/main" val="2989412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activities -- </a:t>
            </a:r>
          </a:p>
          <a:p>
            <a:endParaRPr lang="en-US" dirty="0"/>
          </a:p>
          <a:p>
            <a:r>
              <a:rPr lang="en-US" b="1" i="1" dirty="0">
                <a:solidFill>
                  <a:srgbClr val="0070C0"/>
                </a:solidFill>
              </a:rPr>
              <a:t>www.BetterSeed.org </a:t>
            </a:r>
          </a:p>
          <a:p>
            <a:pPr marL="342889" indent="-342889">
              <a:buFont typeface="Arial" panose="020B0604020202020204" pitchFamily="34" charset="0"/>
              <a:buChar char="•"/>
            </a:pPr>
            <a:r>
              <a:rPr lang="en-US" dirty="0"/>
              <a:t>The new “go to” source for value chain, industry allies &amp; policymakers</a:t>
            </a:r>
          </a:p>
          <a:p>
            <a:pPr marL="342889" indent="-342889">
              <a:buFont typeface="Arial" panose="020B0604020202020204" pitchFamily="34" charset="0"/>
              <a:buChar char="•"/>
            </a:pPr>
            <a:r>
              <a:rPr lang="en-US" dirty="0"/>
              <a:t>Mobile-optimized, open-source CMS platform</a:t>
            </a:r>
          </a:p>
          <a:p>
            <a:pPr marL="342889" indent="-342889">
              <a:buFont typeface="Arial" panose="020B0604020202020204" pitchFamily="34" charset="0"/>
              <a:buChar char="•"/>
            </a:pPr>
            <a:r>
              <a:rPr lang="en-US" dirty="0"/>
              <a:t>Refreshed look and feel</a:t>
            </a:r>
            <a:endParaRPr lang="en-US" i="1" dirty="0">
              <a:solidFill>
                <a:srgbClr val="0070C0"/>
              </a:solidFill>
            </a:endParaRPr>
          </a:p>
          <a:p>
            <a:endParaRPr lang="en-US" b="1" dirty="0"/>
          </a:p>
          <a:p>
            <a:r>
              <a:rPr lang="en-US" b="1" dirty="0"/>
              <a:t>ASTA Brand Refresh</a:t>
            </a:r>
          </a:p>
          <a:p>
            <a:pPr marL="457186" indent="-457186">
              <a:buFont typeface="Arial" panose="020B0604020202020204" pitchFamily="34" charset="0"/>
              <a:buChar char="•"/>
            </a:pPr>
            <a:r>
              <a:rPr lang="en-US" dirty="0"/>
              <a:t>Refreshed look &amp; feel while honoring ASTA’s strong history</a:t>
            </a:r>
          </a:p>
          <a:p>
            <a:pPr marL="457186" indent="-457186">
              <a:buFont typeface="Arial" panose="020B0604020202020204" pitchFamily="34" charset="0"/>
              <a:buChar char="•"/>
            </a:pPr>
            <a:r>
              <a:rPr lang="en-US" dirty="0"/>
              <a:t>Updated logo variations to increase the utility of the brand and differentiate ASTA from other "A-S-T-A" organizations.</a:t>
            </a:r>
          </a:p>
          <a:p>
            <a:endParaRPr lang="en-US" b="1" dirty="0"/>
          </a:p>
          <a:p>
            <a:r>
              <a:rPr lang="en-US" b="1" dirty="0"/>
              <a:t>Core Messaging Deck &amp; Modules  -- </a:t>
            </a:r>
            <a:r>
              <a:rPr lang="en-US" dirty="0"/>
              <a:t>Today, I’m going to walk through some of the slides to give you and idea of the looks &amp; feel of our messaging </a:t>
            </a:r>
          </a:p>
          <a:p>
            <a:endParaRPr lang="en-US" b="1" dirty="0"/>
          </a:p>
          <a:p>
            <a:pPr lvl="1"/>
            <a:r>
              <a:rPr lang="en-US" b="1" dirty="0"/>
              <a:t>Deck is Customizable </a:t>
            </a:r>
          </a:p>
          <a:p>
            <a:pPr marL="628630" lvl="1" indent="-171445">
              <a:buFont typeface="Arial" panose="020B0604020202020204" pitchFamily="34" charset="0"/>
              <a:buChar char="•"/>
            </a:pPr>
            <a:r>
              <a:rPr lang="en-US" dirty="0"/>
              <a:t>Alternate photo options to appeal to your audience (ag production vs. home gardening)</a:t>
            </a:r>
          </a:p>
          <a:p>
            <a:pPr marL="628630" lvl="1" indent="-171445">
              <a:buFont typeface="Arial" panose="020B0604020202020204" pitchFamily="34" charset="0"/>
              <a:buChar char="•"/>
            </a:pPr>
            <a:r>
              <a:rPr lang="en-US" dirty="0"/>
              <a:t>Policy Modules </a:t>
            </a:r>
            <a:r>
              <a:rPr lang="en-US" dirty="0" smtClean="0"/>
              <a:t>(GMOs</a:t>
            </a:r>
            <a:r>
              <a:rPr lang="en-US" baseline="0" dirty="0" smtClean="0"/>
              <a:t> and Seed IP)</a:t>
            </a:r>
            <a:endParaRPr lang="en-US" dirty="0"/>
          </a:p>
          <a:p>
            <a:pPr marL="628630" lvl="1" indent="-171445">
              <a:buFont typeface="Arial" panose="020B0604020202020204" pitchFamily="34" charset="0"/>
              <a:buChar char="•"/>
            </a:pPr>
            <a:r>
              <a:rPr lang="en-US" dirty="0" smtClean="0"/>
              <a:t>Can be given</a:t>
            </a:r>
            <a:r>
              <a:rPr lang="en-US" baseline="0" dirty="0" smtClean="0"/>
              <a:t> in</a:t>
            </a:r>
            <a:r>
              <a:rPr lang="en-US" dirty="0" smtClean="0"/>
              <a:t>10-25 minutes,</a:t>
            </a:r>
            <a:r>
              <a:rPr lang="en-US" baseline="0" dirty="0" smtClean="0"/>
              <a:t> </a:t>
            </a:r>
            <a:r>
              <a:rPr lang="en-US" dirty="0" smtClean="0"/>
              <a:t>depending </a:t>
            </a:r>
            <a:r>
              <a:rPr lang="en-US" dirty="0"/>
              <a:t>on how long you </a:t>
            </a:r>
            <a:r>
              <a:rPr lang="en-US" dirty="0" smtClean="0"/>
              <a:t>have</a:t>
            </a:r>
            <a:endParaRPr lang="en-US" dirty="0"/>
          </a:p>
          <a:p>
            <a:pPr marL="285741" indent="-285741">
              <a:buFontTx/>
              <a:buChar char="-"/>
            </a:pPr>
            <a:endParaRPr lang="en-US" sz="1800" b="1"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4C7C28EC-AEC6-4FBB-8F27-6B9DD388B219}" type="slidenum">
              <a:rPr lang="en-US" smtClean="0"/>
              <a:pPr/>
              <a:t>15</a:t>
            </a:fld>
            <a:endParaRPr lang="en-US"/>
          </a:p>
        </p:txBody>
      </p:sp>
    </p:spTree>
    <p:extLst>
      <p:ext uri="{BB962C8B-B14F-4D97-AF65-F5344CB8AC3E}">
        <p14:creationId xmlns:p14="http://schemas.microsoft.com/office/powerpoint/2010/main" val="3829418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Core</a:t>
            </a:r>
            <a:r>
              <a:rPr lang="en-US" u="sng" baseline="0" dirty="0" smtClean="0"/>
              <a:t> Deck Overview </a:t>
            </a:r>
          </a:p>
          <a:p>
            <a:endParaRPr lang="en-US" dirty="0" smtClean="0"/>
          </a:p>
          <a:p>
            <a:r>
              <a:rPr lang="en-US" dirty="0" smtClean="0"/>
              <a:t>As </a:t>
            </a:r>
            <a:r>
              <a:rPr lang="en-US" dirty="0"/>
              <a:t>the cornerstone of our messaging, are bringing awareness to the idea that many of the things that enhance our quality of life can be traced back to a seed someone planted. </a:t>
            </a:r>
          </a:p>
          <a:p>
            <a:endParaRPr lang="en-US" dirty="0"/>
          </a:p>
          <a:p>
            <a:r>
              <a:rPr lang="en-US" dirty="0"/>
              <a:t>The food we eat, clothes we wear, the fuel that powers our cars—all these things and more start with a seed in the ground. </a:t>
            </a:r>
          </a:p>
          <a:p>
            <a:endParaRPr lang="en-US" dirty="0"/>
          </a:p>
          <a:p>
            <a:r>
              <a:rPr lang="en-US" dirty="0"/>
              <a:t>More importantly, some of the biggest challenges we face as a global society in the years ahead - from achieving food security to protecting our natural resources - can be addressed through the smallest of solutions: improved seed. </a:t>
            </a:r>
          </a:p>
          <a:p>
            <a:endParaRPr lang="en-US" dirty="0"/>
          </a:p>
        </p:txBody>
      </p:sp>
      <p:sp>
        <p:nvSpPr>
          <p:cNvPr id="4" name="Slide Number Placeholder 3"/>
          <p:cNvSpPr>
            <a:spLocks noGrp="1"/>
          </p:cNvSpPr>
          <p:nvPr>
            <p:ph type="sldNum" sz="quarter" idx="10"/>
          </p:nvPr>
        </p:nvSpPr>
        <p:spPr/>
        <p:txBody>
          <a:bodyPr/>
          <a:lstStyle/>
          <a:p>
            <a:fld id="{468E0FDC-3605-4DA8-ACA5-20CF957FC737}"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Founded in 1883, the American Seed Trade Association (ASTA) represents over 700 companies involved in seed production, plant breeding and related industries in North America. </a:t>
            </a:r>
          </a:p>
          <a:p>
            <a:endParaRPr lang="en-US" dirty="0" smtClean="0"/>
          </a:p>
          <a:p>
            <a:r>
              <a:rPr lang="en-US" dirty="0" smtClean="0"/>
              <a:t>ASTA’s broad membership offers varieties from alfalfa to zucchini and all production types including conventional, organic and biotech. </a:t>
            </a:r>
            <a:endParaRPr lang="en-US" dirty="0"/>
          </a:p>
        </p:txBody>
      </p:sp>
      <p:sp>
        <p:nvSpPr>
          <p:cNvPr id="4" name="Slide Number Placeholder 3"/>
          <p:cNvSpPr>
            <a:spLocks noGrp="1"/>
          </p:cNvSpPr>
          <p:nvPr>
            <p:ph type="sldNum" sz="quarter" idx="10"/>
          </p:nvPr>
        </p:nvSpPr>
        <p:spPr/>
        <p:txBody>
          <a:bodyPr/>
          <a:lstStyle/>
          <a:p>
            <a:fld id="{468E0FDC-3605-4DA8-ACA5-20CF957FC737}"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ASTA</a:t>
            </a:r>
            <a:r>
              <a:rPr lang="en-US" baseline="0" dirty="0" smtClean="0"/>
              <a:t> and our members are focused on seed improvement which </a:t>
            </a:r>
            <a:r>
              <a:rPr lang="en-US" dirty="0" smtClean="0"/>
              <a:t>refers to the many</a:t>
            </a:r>
            <a:r>
              <a:rPr lang="en-US" baseline="0" dirty="0" smtClean="0"/>
              <a:t> ways plant breeders create new seeds to address unmet needs of consumers, farmers and growers. </a:t>
            </a:r>
          </a:p>
          <a:p>
            <a:endParaRPr lang="en-US" baseline="0" dirty="0" smtClean="0"/>
          </a:p>
          <a:p>
            <a:r>
              <a:rPr lang="en-US" baseline="0" dirty="0" smtClean="0"/>
              <a:t>Plant breeding includes both </a:t>
            </a:r>
            <a:r>
              <a:rPr lang="en-US" dirty="0" smtClean="0">
                <a:solidFill>
                  <a:srgbClr val="7030A0"/>
                </a:solidFill>
              </a:rPr>
              <a:t>new techniques and those that date back thousands of years.</a:t>
            </a:r>
            <a:endParaRPr lang="en-US" baseline="0" dirty="0" smtClean="0"/>
          </a:p>
        </p:txBody>
      </p:sp>
      <p:sp>
        <p:nvSpPr>
          <p:cNvPr id="4" name="Slide Number Placeholder 3"/>
          <p:cNvSpPr>
            <a:spLocks noGrp="1"/>
          </p:cNvSpPr>
          <p:nvPr>
            <p:ph type="sldNum" sz="quarter" idx="10"/>
          </p:nvPr>
        </p:nvSpPr>
        <p:spPr/>
        <p:txBody>
          <a:bodyPr/>
          <a:lstStyle/>
          <a:p>
            <a:fld id="{468E0FDC-3605-4DA8-ACA5-20CF957FC737}"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Seed improvement is important</a:t>
            </a:r>
            <a:r>
              <a:rPr lang="en-US" baseline="0" dirty="0" smtClean="0"/>
              <a:t> because m</a:t>
            </a:r>
            <a:r>
              <a:rPr lang="en-US" dirty="0"/>
              <a:t>any factors that shape our quality life can be traced back to a seed planted in the ground. </a:t>
            </a:r>
          </a:p>
          <a:p>
            <a:endParaRPr lang="en-US" dirty="0"/>
          </a:p>
          <a:p>
            <a:r>
              <a:rPr lang="en-US" dirty="0"/>
              <a:t>The benefits of improved seed to our global society can be categorized into three macro categories: </a:t>
            </a:r>
          </a:p>
          <a:p>
            <a:endParaRPr lang="en-US" dirty="0"/>
          </a:p>
          <a:p>
            <a:pPr marL="228593" indent="-228593">
              <a:buAutoNum type="arabicParenR"/>
            </a:pPr>
            <a:r>
              <a:rPr lang="en-US" dirty="0"/>
              <a:t>economic viability, </a:t>
            </a:r>
          </a:p>
          <a:p>
            <a:pPr marL="228593" indent="-228593">
              <a:buAutoNum type="arabicParenR"/>
            </a:pPr>
            <a:r>
              <a:rPr lang="en-US" dirty="0"/>
              <a:t>protection and enhancement of our natural environment </a:t>
            </a:r>
          </a:p>
          <a:p>
            <a:pPr marL="228593" indent="-228593">
              <a:buAutoNum type="arabicParenR"/>
            </a:pPr>
            <a:r>
              <a:rPr lang="en-US" dirty="0"/>
              <a:t>and the health and well-being of people and animals.  </a:t>
            </a:r>
          </a:p>
        </p:txBody>
      </p:sp>
      <p:sp>
        <p:nvSpPr>
          <p:cNvPr id="4" name="Slide Number Placeholder 3"/>
          <p:cNvSpPr>
            <a:spLocks noGrp="1"/>
          </p:cNvSpPr>
          <p:nvPr>
            <p:ph type="sldNum" sz="quarter" idx="10"/>
          </p:nvPr>
        </p:nvSpPr>
        <p:spPr/>
        <p:txBody>
          <a:bodyPr/>
          <a:lstStyle/>
          <a:p>
            <a:fld id="{468E0FDC-3605-4DA8-ACA5-20CF957FC737}"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From an economic perspective, the seed industry is a powerful engine. According to The Context Network, it generates more than </a:t>
            </a:r>
            <a:r>
              <a:rPr lang="en-US" b="1" dirty="0"/>
              <a:t>$15.5B annually </a:t>
            </a:r>
            <a:r>
              <a:rPr lang="en-US" dirty="0"/>
              <a:t>in the United States across a diverse range of industry segments including agriculture, horticulture, home gardening and turf.  It’s also responsible for providing seed annually for the more than </a:t>
            </a:r>
            <a:r>
              <a:rPr lang="en-US" b="1" dirty="0"/>
              <a:t>400 million acres </a:t>
            </a:r>
            <a:r>
              <a:rPr lang="en-US" dirty="0"/>
              <a:t>of planted agriculture production in the US. </a:t>
            </a:r>
          </a:p>
          <a:p>
            <a:r>
              <a:rPr lang="en-US" dirty="0"/>
              <a:t> </a:t>
            </a:r>
          </a:p>
          <a:p>
            <a:r>
              <a:rPr lang="en-US" dirty="0"/>
              <a:t>In addition to direct contributions to the economy, seed delivers many other types of economic benefits, like: </a:t>
            </a:r>
          </a:p>
          <a:p>
            <a:r>
              <a:rPr lang="en-US" dirty="0"/>
              <a:t> </a:t>
            </a:r>
          </a:p>
          <a:p>
            <a:pPr lvl="0">
              <a:buFont typeface="Arial" pitchFamily="34" charset="0"/>
              <a:buChar char="•"/>
            </a:pPr>
            <a:r>
              <a:rPr lang="en-US" u="sng" dirty="0"/>
              <a:t>Less food waste</a:t>
            </a:r>
            <a:r>
              <a:rPr lang="en-US" dirty="0"/>
              <a:t> because new varieties yield produce that stays fresh longer and has more consistent quality like more uniform peppers, and lettuce that has longer shelf life. </a:t>
            </a:r>
          </a:p>
          <a:p>
            <a:pPr lvl="0">
              <a:buFont typeface="Arial" pitchFamily="34" charset="0"/>
              <a:buChar char="•"/>
            </a:pPr>
            <a:endParaRPr lang="en-US" dirty="0"/>
          </a:p>
          <a:p>
            <a:pPr lvl="0">
              <a:buFont typeface="Arial" pitchFamily="34" charset="0"/>
              <a:buChar char="•"/>
            </a:pPr>
            <a:r>
              <a:rPr lang="en-US" dirty="0"/>
              <a:t>Larger varieties of food so families can make choices that are right for their </a:t>
            </a:r>
            <a:r>
              <a:rPr lang="en-US" u="sng" dirty="0"/>
              <a:t>needs and budget</a:t>
            </a:r>
            <a:r>
              <a:rPr lang="en-US" dirty="0"/>
              <a:t>. For example there are more than 10,000 known varieties of tomato.</a:t>
            </a:r>
          </a:p>
          <a:p>
            <a:pPr lvl="0">
              <a:buFont typeface="Arial" pitchFamily="34" charset="0"/>
              <a:buChar char="•"/>
            </a:pPr>
            <a:endParaRPr lang="en-US" u="sng" dirty="0"/>
          </a:p>
          <a:p>
            <a:pPr lvl="0">
              <a:buFont typeface="Arial" pitchFamily="34" charset="0"/>
              <a:buChar char="•"/>
            </a:pPr>
            <a:r>
              <a:rPr lang="en-US" u="sng" dirty="0"/>
              <a:t>More efficient food production</a:t>
            </a:r>
            <a:r>
              <a:rPr lang="en-US" dirty="0"/>
              <a:t>, enabling families in the U.S. to </a:t>
            </a:r>
            <a:r>
              <a:rPr lang="en-US" u="sng" dirty="0"/>
              <a:t>spend less money on food</a:t>
            </a:r>
            <a:r>
              <a:rPr lang="en-US" dirty="0"/>
              <a:t> than families in other countries. </a:t>
            </a:r>
          </a:p>
          <a:p>
            <a:pPr lvl="0">
              <a:buFont typeface="Arial" pitchFamily="34" charset="0"/>
              <a:buChar char="•"/>
            </a:pPr>
            <a:endParaRPr lang="en-US" dirty="0"/>
          </a:p>
          <a:p>
            <a:pPr lvl="0">
              <a:buFont typeface="Arial" pitchFamily="34" charset="0"/>
              <a:buChar char="•"/>
            </a:pPr>
            <a:r>
              <a:rPr lang="en-US" dirty="0"/>
              <a:t>Improved fiber crops, resulting in fabrics that are </a:t>
            </a:r>
            <a:r>
              <a:rPr lang="en-US" u="sng" dirty="0"/>
              <a:t>stronger and softer</a:t>
            </a:r>
            <a:r>
              <a:rPr lang="en-US" dirty="0"/>
              <a:t>. </a:t>
            </a:r>
          </a:p>
          <a:p>
            <a:pPr lvl="0">
              <a:buFont typeface="Arial" pitchFamily="34" charset="0"/>
              <a:buChar char="•"/>
            </a:pPr>
            <a:endParaRPr lang="en-US" dirty="0"/>
          </a:p>
          <a:p>
            <a:pPr lvl="0">
              <a:buFont typeface="Arial" pitchFamily="34" charset="0"/>
              <a:buChar char="•"/>
            </a:pPr>
            <a:r>
              <a:rPr lang="en-US" dirty="0"/>
              <a:t>And innovations like mildew-resistant spinach and drought-tolerant corn enable farmers to stay competitive in an ever-changing global marketplace.</a:t>
            </a:r>
          </a:p>
          <a:p>
            <a:endParaRPr lang="en-US" dirty="0"/>
          </a:p>
        </p:txBody>
      </p:sp>
      <p:sp>
        <p:nvSpPr>
          <p:cNvPr id="4" name="Slide Number Placeholder 3"/>
          <p:cNvSpPr>
            <a:spLocks noGrp="1"/>
          </p:cNvSpPr>
          <p:nvPr>
            <p:ph type="sldNum" sz="quarter" idx="10"/>
          </p:nvPr>
        </p:nvSpPr>
        <p:spPr/>
        <p:txBody>
          <a:bodyPr/>
          <a:lstStyle/>
          <a:p>
            <a:fld id="{468E0FDC-3605-4DA8-ACA5-20CF957FC737}" type="slidenum">
              <a:rPr lang="en-US" smtClean="0"/>
              <a:pPr/>
              <a:t>20</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Seed improvements also protects and enhance our natural environment. Thanks to seed improvement, we can --  </a:t>
            </a:r>
          </a:p>
          <a:p>
            <a:endParaRPr lang="en-US" dirty="0"/>
          </a:p>
          <a:p>
            <a:pPr lvl="0">
              <a:buFont typeface="Arial" pitchFamily="34" charset="0"/>
              <a:buChar char="•"/>
            </a:pPr>
            <a:r>
              <a:rPr lang="en-US" dirty="0"/>
              <a:t>Produce </a:t>
            </a:r>
            <a:r>
              <a:rPr lang="en-US" u="sng" dirty="0"/>
              <a:t>more food from the same land </a:t>
            </a:r>
            <a:r>
              <a:rPr lang="en-US" dirty="0"/>
              <a:t>-- like grasses and grains used for feeding cattle. This will become increasingly important as the world’s population swells to an estimated </a:t>
            </a:r>
            <a:r>
              <a:rPr lang="en-US" b="1" dirty="0"/>
              <a:t>9 billion people by 2050. </a:t>
            </a:r>
          </a:p>
          <a:p>
            <a:pPr lvl="0">
              <a:buFont typeface="Arial" pitchFamily="34" charset="0"/>
              <a:buChar char="•"/>
            </a:pPr>
            <a:endParaRPr lang="en-US" u="sng" dirty="0"/>
          </a:p>
          <a:p>
            <a:pPr marL="171445" indent="-171445">
              <a:buFont typeface="Arial" pitchFamily="34" charset="0"/>
              <a:buChar char="•"/>
            </a:pPr>
            <a:r>
              <a:rPr lang="en-US" u="sng" dirty="0"/>
              <a:t>Use less pesticides</a:t>
            </a:r>
            <a:r>
              <a:rPr lang="en-US" dirty="0"/>
              <a:t>. Certain seed improvements have been estimated to allow farmers to reduce pesticide use by </a:t>
            </a:r>
            <a:r>
              <a:rPr lang="en-US" b="1" dirty="0"/>
              <a:t>19%</a:t>
            </a:r>
            <a:endParaRPr lang="en-US" b="1" i="1" dirty="0"/>
          </a:p>
          <a:p>
            <a:pPr lvl="0">
              <a:buFont typeface="Arial" pitchFamily="34" charset="0"/>
              <a:buNone/>
            </a:pPr>
            <a:endParaRPr lang="en-US" dirty="0"/>
          </a:p>
          <a:p>
            <a:pPr marL="171445" indent="-171445" defTabSz="914372">
              <a:buFont typeface="Arial" pitchFamily="34" charset="0"/>
              <a:buChar char="•"/>
              <a:defRPr/>
            </a:pPr>
            <a:r>
              <a:rPr lang="en-US" dirty="0"/>
              <a:t>Produce plant that are ideal for </a:t>
            </a:r>
            <a:r>
              <a:rPr lang="en-US" u="sng" dirty="0"/>
              <a:t>restoring land </a:t>
            </a:r>
            <a:r>
              <a:rPr lang="en-US" dirty="0"/>
              <a:t>damaged by mining, forest fires or other environmental disasters. </a:t>
            </a:r>
          </a:p>
          <a:p>
            <a:pPr marL="171445" indent="-171445" defTabSz="914372">
              <a:buFont typeface="Arial" pitchFamily="34" charset="0"/>
              <a:buChar char="•"/>
              <a:defRPr/>
            </a:pPr>
            <a:endParaRPr lang="en-US" dirty="0"/>
          </a:p>
          <a:p>
            <a:pPr marL="171445" indent="-171445" defTabSz="914372">
              <a:buFont typeface="Arial" pitchFamily="34" charset="0"/>
              <a:buChar char="•"/>
              <a:defRPr/>
            </a:pPr>
            <a:r>
              <a:rPr lang="en-US" dirty="0"/>
              <a:t>Improve the environment by producing plants that </a:t>
            </a:r>
            <a:r>
              <a:rPr lang="en-US" u="sng" dirty="0"/>
              <a:t>reduce soil erosion and use water more efficiently</a:t>
            </a:r>
            <a:r>
              <a:rPr lang="en-US" dirty="0"/>
              <a:t>. </a:t>
            </a:r>
          </a:p>
          <a:p>
            <a:pPr marL="171445" indent="-171445" defTabSz="914372">
              <a:buFont typeface="Arial" pitchFamily="34" charset="0"/>
              <a:buChar char="•"/>
              <a:defRPr/>
            </a:pPr>
            <a:endParaRPr lang="en-US" dirty="0"/>
          </a:p>
          <a:p>
            <a:pPr marL="171445" indent="-171445" defTabSz="914372">
              <a:buFont typeface="Arial" pitchFamily="34" charset="0"/>
              <a:buChar char="•"/>
              <a:defRPr/>
            </a:pPr>
            <a:r>
              <a:rPr lang="en-US" dirty="0"/>
              <a:t>Establish more sustainable </a:t>
            </a:r>
            <a:r>
              <a:rPr lang="en-US" u="sng" dirty="0"/>
              <a:t>habitats for wildlife and pollinators</a:t>
            </a:r>
            <a:r>
              <a:rPr lang="en-US" dirty="0"/>
              <a:t> and more nutritious and efficient </a:t>
            </a:r>
            <a:r>
              <a:rPr lang="en-US" u="sng" dirty="0"/>
              <a:t>feed for livestock</a:t>
            </a:r>
            <a:r>
              <a:rPr lang="en-US" dirty="0"/>
              <a:t>.</a:t>
            </a:r>
          </a:p>
          <a:p>
            <a:pPr marL="171445" indent="-171445" defTabSz="914372">
              <a:buFont typeface="Arial" pitchFamily="34" charset="0"/>
              <a:buChar char="•"/>
              <a:defRPr/>
            </a:pPr>
            <a:endParaRPr lang="en-US" dirty="0"/>
          </a:p>
          <a:p>
            <a:pPr marL="171445" indent="-171445" defTabSz="914372">
              <a:buFont typeface="Arial" pitchFamily="34" charset="0"/>
              <a:buChar char="•"/>
              <a:defRPr/>
            </a:pPr>
            <a:r>
              <a:rPr lang="en-US" dirty="0"/>
              <a:t>And finally, improve our </a:t>
            </a:r>
            <a:r>
              <a:rPr lang="en-US" u="sng" dirty="0"/>
              <a:t>air quality </a:t>
            </a:r>
          </a:p>
          <a:p>
            <a:pPr lvl="0">
              <a:buFont typeface="Arial" pitchFamily="34" charset="0"/>
              <a:buChar char="•"/>
            </a:pPr>
            <a:endParaRPr lang="en-US" u="sng" dirty="0"/>
          </a:p>
          <a:p>
            <a:endParaRPr lang="en-US" dirty="0"/>
          </a:p>
        </p:txBody>
      </p:sp>
      <p:sp>
        <p:nvSpPr>
          <p:cNvPr id="4" name="Slide Number Placeholder 3"/>
          <p:cNvSpPr>
            <a:spLocks noGrp="1"/>
          </p:cNvSpPr>
          <p:nvPr>
            <p:ph type="sldNum" sz="quarter" idx="10"/>
          </p:nvPr>
        </p:nvSpPr>
        <p:spPr/>
        <p:txBody>
          <a:bodyPr/>
          <a:lstStyle/>
          <a:p>
            <a:fld id="{468E0FDC-3605-4DA8-ACA5-20CF957FC737}" type="slidenum">
              <a:rPr lang="en-US" smtClean="0"/>
              <a:pPr/>
              <a:t>21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0E74A-B35E-45E9-8828-9B9DDC36F05A}" type="slidenum">
              <a:rPr lang="en-US"/>
              <a:pPr/>
              <a:t>2</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seed improvements contribute to the health and well-being of people around the world.  Some of these improvements include:</a:t>
            </a:r>
          </a:p>
          <a:p>
            <a:endParaRPr lang="en-US" dirty="0"/>
          </a:p>
          <a:p>
            <a:pPr lvl="0">
              <a:buFont typeface="Arial" pitchFamily="34" charset="0"/>
              <a:buChar char="•"/>
            </a:pPr>
            <a:r>
              <a:rPr lang="en-US" dirty="0"/>
              <a:t>Produce that is healthier and </a:t>
            </a:r>
            <a:r>
              <a:rPr lang="en-US" u="sng" dirty="0"/>
              <a:t>more nutritious</a:t>
            </a:r>
            <a:r>
              <a:rPr lang="en-US" dirty="0"/>
              <a:t>. For example, breeders have developed carrots with increased beta-carotene which improves both the appearance and nutrition profile. </a:t>
            </a:r>
          </a:p>
          <a:p>
            <a:pPr lvl="0">
              <a:buFont typeface="Arial" pitchFamily="34" charset="0"/>
              <a:buChar char="•"/>
            </a:pPr>
            <a:endParaRPr lang="en-US" dirty="0"/>
          </a:p>
          <a:p>
            <a:pPr lvl="0">
              <a:buFont typeface="Arial" pitchFamily="34" charset="0"/>
              <a:buChar char="•"/>
            </a:pPr>
            <a:r>
              <a:rPr lang="en-US" dirty="0"/>
              <a:t>Creating a wider variety of foods, including fruits and vegetables that are more </a:t>
            </a:r>
            <a:r>
              <a:rPr lang="en-US" u="sng" dirty="0"/>
              <a:t>convenient</a:t>
            </a:r>
            <a:r>
              <a:rPr lang="en-US" dirty="0"/>
              <a:t> and appealing for consumers, such as personal sized watermelons and grape tomatoes.</a:t>
            </a:r>
          </a:p>
          <a:p>
            <a:pPr lvl="0">
              <a:buFont typeface="Arial" pitchFamily="34" charset="0"/>
              <a:buChar char="•"/>
            </a:pPr>
            <a:endParaRPr lang="en-US" dirty="0"/>
          </a:p>
          <a:p>
            <a:pPr lvl="0">
              <a:buFont typeface="Arial" pitchFamily="34" charset="0"/>
              <a:buChar char="•"/>
            </a:pPr>
            <a:r>
              <a:rPr lang="en-US" dirty="0"/>
              <a:t>Turf that is safer for </a:t>
            </a:r>
            <a:r>
              <a:rPr lang="en-US" u="sng" dirty="0"/>
              <a:t>sports or recreational use</a:t>
            </a:r>
            <a:r>
              <a:rPr lang="en-US" dirty="0"/>
              <a:t>. For example, the NFL reports fewer injuries on natural grasses </a:t>
            </a:r>
          </a:p>
          <a:p>
            <a:pPr lvl="0">
              <a:buFont typeface="Arial" pitchFamily="34" charset="0"/>
              <a:buNone/>
            </a:pPr>
            <a:endParaRPr lang="en-US" dirty="0"/>
          </a:p>
          <a:p>
            <a:pPr lvl="0">
              <a:buFont typeface="Arial" pitchFamily="34" charset="0"/>
              <a:buChar char="•"/>
            </a:pPr>
            <a:r>
              <a:rPr lang="en-US" dirty="0"/>
              <a:t>Allowing </a:t>
            </a:r>
            <a:r>
              <a:rPr lang="en-US" u="sng" dirty="0"/>
              <a:t>home gardeners</a:t>
            </a:r>
            <a:r>
              <a:rPr lang="en-US" dirty="0"/>
              <a:t> to have more successful backyard plots with heartier ornamental grasses and annuals.</a:t>
            </a:r>
          </a:p>
          <a:p>
            <a:pPr lvl="0">
              <a:buFont typeface="Arial" pitchFamily="34" charset="0"/>
              <a:buChar char="•"/>
            </a:pPr>
            <a:endParaRPr lang="en-US" dirty="0"/>
          </a:p>
          <a:p>
            <a:pPr lvl="0">
              <a:buFont typeface="Arial" pitchFamily="34" charset="0"/>
              <a:buChar char="•"/>
            </a:pPr>
            <a:r>
              <a:rPr lang="en-US" dirty="0"/>
              <a:t>Creating new, </a:t>
            </a:r>
            <a:r>
              <a:rPr lang="en-US" u="sng" dirty="0"/>
              <a:t>better tasting produce that is </a:t>
            </a:r>
            <a:r>
              <a:rPr lang="en-US" dirty="0"/>
              <a:t>more likely to become part of a healthy diet.  Like new butterscotch squash which is unusually rich, sweet, starchy flavor (ngb.org)</a:t>
            </a:r>
          </a:p>
          <a:p>
            <a:pPr defTabSz="914372">
              <a:buFont typeface="Arial" pitchFamily="34" charset="0"/>
              <a:buChar char="•"/>
              <a:defRPr/>
            </a:pPr>
            <a:endParaRPr lang="en-US" dirty="0"/>
          </a:p>
          <a:p>
            <a:pPr defTabSz="914372">
              <a:buFont typeface="Arial" pitchFamily="34" charset="0"/>
              <a:buChar char="•"/>
              <a:defRPr/>
            </a:pPr>
            <a:r>
              <a:rPr lang="en-US" dirty="0"/>
              <a:t>Cultivating </a:t>
            </a:r>
            <a:r>
              <a:rPr lang="en-US" u="sng" dirty="0"/>
              <a:t>flowers</a:t>
            </a:r>
            <a:r>
              <a:rPr lang="en-US" dirty="0"/>
              <a:t> with more vibrant colors and more pleasing fragrances.</a:t>
            </a:r>
          </a:p>
          <a:p>
            <a:pPr defTabSz="914372">
              <a:defRPr/>
            </a:pPr>
            <a:endParaRPr lang="en-US" dirty="0"/>
          </a:p>
          <a:p>
            <a:pPr defTabSz="914372">
              <a:defRPr/>
            </a:pPr>
            <a:endParaRPr lang="en-US" dirty="0"/>
          </a:p>
        </p:txBody>
      </p:sp>
      <p:sp>
        <p:nvSpPr>
          <p:cNvPr id="4" name="Slide Number Placeholder 3"/>
          <p:cNvSpPr>
            <a:spLocks noGrp="1"/>
          </p:cNvSpPr>
          <p:nvPr>
            <p:ph type="sldNum" sz="quarter" idx="10"/>
          </p:nvPr>
        </p:nvSpPr>
        <p:spPr/>
        <p:txBody>
          <a:bodyPr/>
          <a:lstStyle/>
          <a:p>
            <a:fld id="{468E0FDC-3605-4DA8-ACA5-20CF957FC737}" type="slidenum">
              <a:rPr lang="en-US" smtClean="0"/>
              <a:pPr/>
              <a:t>22</a:t>
            </a:fld>
            <a:endParaRPr lang="en-US" dirty="0"/>
          </a:p>
        </p:txBody>
      </p:sp>
    </p:spTree>
    <p:extLst>
      <p:ext uri="{BB962C8B-B14F-4D97-AF65-F5344CB8AC3E}">
        <p14:creationId xmlns:p14="http://schemas.microsoft.com/office/powerpoint/2010/main" val="2507524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72">
              <a:defRPr/>
            </a:pPr>
            <a:r>
              <a:rPr lang="en-US" dirty="0"/>
              <a:t>Plant breeding begins with a problem to be solved or an identified farmer/consumer need, such as better taste, smaller size or the ability to withstand drought, disease or insects. </a:t>
            </a:r>
          </a:p>
          <a:p>
            <a:pPr defTabSz="914372">
              <a:defRPr/>
            </a:pPr>
            <a:endParaRPr lang="en-US" i="1" dirty="0"/>
          </a:p>
          <a:p>
            <a:pPr defTabSz="914372">
              <a:defRPr/>
            </a:pPr>
            <a:r>
              <a:rPr lang="en-US" dirty="0"/>
              <a:t>What would your wish list include? Bite-size avocados? Snap peas without spines? Beets that don’t stain your hands? Extreme drought resistant maize? </a:t>
            </a:r>
          </a:p>
        </p:txBody>
      </p:sp>
      <p:sp>
        <p:nvSpPr>
          <p:cNvPr id="4" name="Slide Number Placeholder 3"/>
          <p:cNvSpPr>
            <a:spLocks noGrp="1"/>
          </p:cNvSpPr>
          <p:nvPr>
            <p:ph type="sldNum" sz="quarter" idx="10"/>
          </p:nvPr>
        </p:nvSpPr>
        <p:spPr/>
        <p:txBody>
          <a:bodyPr/>
          <a:lstStyle/>
          <a:p>
            <a:fld id="{468E0FDC-3605-4DA8-ACA5-20CF957FC737}" type="slidenum">
              <a:rPr lang="en-US" smtClean="0"/>
              <a:pPr/>
              <a:t>23</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72">
              <a:defRPr/>
            </a:pPr>
            <a:r>
              <a:rPr lang="en-US" dirty="0">
                <a:cs typeface="Avenir Medium"/>
              </a:rPr>
              <a:t>While plant breeding has evolved, it still involves the same three core tenets: </a:t>
            </a:r>
          </a:p>
          <a:p>
            <a:pPr marL="228593" indent="-228593" defTabSz="914372">
              <a:buFontTx/>
              <a:buAutoNum type="arabicParenR"/>
              <a:defRPr/>
            </a:pPr>
            <a:r>
              <a:rPr lang="en-US" dirty="0">
                <a:cs typeface="Avenir Medium"/>
              </a:rPr>
              <a:t>planting seeds</a:t>
            </a:r>
          </a:p>
          <a:p>
            <a:pPr marL="228593" indent="-228593" defTabSz="914372">
              <a:buFontTx/>
              <a:buAutoNum type="arabicParenR"/>
              <a:defRPr/>
            </a:pPr>
            <a:r>
              <a:rPr lang="en-US" dirty="0">
                <a:cs typeface="Avenir Medium"/>
              </a:rPr>
              <a:t>observing a characteristics of the resulting plants—like sight, touch, and taste</a:t>
            </a:r>
          </a:p>
          <a:p>
            <a:pPr marL="228593" indent="-228593" defTabSz="914372">
              <a:buFontTx/>
              <a:buAutoNum type="arabicParenR"/>
              <a:defRPr/>
            </a:pPr>
            <a:r>
              <a:rPr lang="en-US" dirty="0">
                <a:cs typeface="Avenir Medium"/>
              </a:rPr>
              <a:t>and selecting for the most desirable characteristics to breed the next generation of plants, drawing on the existing genetic variability within plants and related species.</a:t>
            </a:r>
          </a:p>
          <a:p>
            <a:pPr defTabSz="914372">
              <a:defRPr/>
            </a:pPr>
            <a:endParaRPr lang="en-US" dirty="0">
              <a:cs typeface="Avenir Medium"/>
            </a:endParaRPr>
          </a:p>
          <a:p>
            <a:pPr defTabSz="914372">
              <a:defRPr/>
            </a:pPr>
            <a:r>
              <a:rPr lang="en-US" dirty="0"/>
              <a:t>Just as people begin a car trip by entering their destination into a GPS to avoid wrong turns that cost time and money, plant breeders today use advanced tools, information and improved methods with the goal to reach the same endpoint more accurately and efficiently. </a:t>
            </a:r>
          </a:p>
        </p:txBody>
      </p:sp>
      <p:sp>
        <p:nvSpPr>
          <p:cNvPr id="4" name="Slide Number Placeholder 3"/>
          <p:cNvSpPr>
            <a:spLocks noGrp="1"/>
          </p:cNvSpPr>
          <p:nvPr>
            <p:ph type="sldNum" sz="quarter" idx="10"/>
          </p:nvPr>
        </p:nvSpPr>
        <p:spPr/>
        <p:txBody>
          <a:bodyPr/>
          <a:lstStyle/>
          <a:p>
            <a:fld id="{468E0FDC-3605-4DA8-ACA5-20CF957FC737}" type="slidenum">
              <a:rPr lang="en-US" smtClean="0"/>
              <a:pPr/>
              <a:t>24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With the new scientific knowledge and an increased understanding of plant biology and genetics, today’s breeding methods have become much more precise. </a:t>
            </a:r>
          </a:p>
          <a:p>
            <a:endParaRPr lang="en-US" dirty="0"/>
          </a:p>
          <a:p>
            <a:r>
              <a:rPr lang="en-US" dirty="0"/>
              <a:t>Based on knowledge of how plant genes function and sophisticated methods that harness natural plant characteristics, breeders can identify a variety combinations with desirable characteristics and then work with specific genes in the plant to enhance or minimize certain qualities. </a:t>
            </a:r>
          </a:p>
        </p:txBody>
      </p:sp>
      <p:sp>
        <p:nvSpPr>
          <p:cNvPr id="4" name="Slide Number Placeholder 3"/>
          <p:cNvSpPr>
            <a:spLocks noGrp="1"/>
          </p:cNvSpPr>
          <p:nvPr>
            <p:ph type="sldNum" sz="quarter" idx="10"/>
          </p:nvPr>
        </p:nvSpPr>
        <p:spPr/>
        <p:txBody>
          <a:bodyPr/>
          <a:lstStyle/>
          <a:p>
            <a:fld id="{468E0FDC-3605-4DA8-ACA5-20CF957FC737}" type="slidenum">
              <a:rPr lang="en-US" smtClean="0"/>
              <a:pPr/>
              <a:t>25</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I’ve given you a sense for what ASTA wants to accomplish with this project. </a:t>
            </a:r>
          </a:p>
          <a:p>
            <a:endParaRPr lang="en-US" dirty="0"/>
          </a:p>
          <a:p>
            <a:r>
              <a:rPr lang="en-US" dirty="0"/>
              <a:t>We welcome the opportunity to collaborate. </a:t>
            </a:r>
            <a:r>
              <a:rPr lang="en-US" dirty="0" smtClean="0"/>
              <a:t>If </a:t>
            </a:r>
            <a:r>
              <a:rPr lang="en-US" dirty="0"/>
              <a:t>you have seed-related stories you’d like us to tell, please let us know. </a:t>
            </a:r>
          </a:p>
          <a:p>
            <a:endParaRPr lang="en-US" dirty="0"/>
          </a:p>
          <a:p>
            <a:r>
              <a:rPr lang="en-US" dirty="0"/>
              <a:t>If you would like to use our content and materials to fortify your programs, just ask. </a:t>
            </a:r>
            <a:r>
              <a:rPr lang="en-US" dirty="0" smtClean="0"/>
              <a:t>We have the core deck and policy</a:t>
            </a:r>
            <a:r>
              <a:rPr lang="en-US" baseline="0" dirty="0" smtClean="0"/>
              <a:t> modules available for download on the ASTA members-only website. </a:t>
            </a:r>
          </a:p>
          <a:p>
            <a:endParaRPr lang="en-US" baseline="0" dirty="0" smtClean="0"/>
          </a:p>
          <a:p>
            <a:r>
              <a:rPr lang="en-US" dirty="0" smtClean="0"/>
              <a:t>And</a:t>
            </a:r>
            <a:r>
              <a:rPr lang="en-US" dirty="0"/>
              <a:t>, if you are hosting forums that might be appropriate for discussing seed, we would love to participate. </a:t>
            </a:r>
          </a:p>
          <a:p>
            <a:endParaRPr lang="en-US" dirty="0"/>
          </a:p>
          <a:p>
            <a:r>
              <a:rPr lang="en-US" dirty="0"/>
              <a:t>Bottom line, we want you to join us in sharing the message of seed improvement! </a:t>
            </a:r>
          </a:p>
          <a:p>
            <a:endParaRPr lang="en-US" dirty="0"/>
          </a:p>
        </p:txBody>
      </p:sp>
      <p:sp>
        <p:nvSpPr>
          <p:cNvPr id="4" name="Slide Number Placeholder 3"/>
          <p:cNvSpPr>
            <a:spLocks noGrp="1"/>
          </p:cNvSpPr>
          <p:nvPr>
            <p:ph type="sldNum" sz="quarter" idx="10"/>
          </p:nvPr>
        </p:nvSpPr>
        <p:spPr/>
        <p:txBody>
          <a:bodyPr/>
          <a:lstStyle/>
          <a:p>
            <a:fld id="{468E0FDC-3605-4DA8-ACA5-20CF957FC737}" type="slidenum">
              <a:rPr lang="en-US" smtClean="0"/>
              <a:pPr/>
              <a:t>26</a:t>
            </a:fld>
            <a:endParaRPr lang="en-US" dirty="0"/>
          </a:p>
        </p:txBody>
      </p:sp>
    </p:spTree>
    <p:extLst>
      <p:ext uri="{BB962C8B-B14F-4D97-AF65-F5344CB8AC3E}">
        <p14:creationId xmlns:p14="http://schemas.microsoft.com/office/powerpoint/2010/main" val="2007102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Starting with internal</a:t>
            </a:r>
            <a:r>
              <a:rPr lang="en-US" i="0" baseline="0" dirty="0" smtClean="0"/>
              <a:t> training to build up advocacy networks</a:t>
            </a:r>
          </a:p>
          <a:p>
            <a:pPr marL="169495" indent="-169495">
              <a:buFontTx/>
              <a:buChar char="-"/>
            </a:pPr>
            <a:r>
              <a:rPr lang="en-US" i="0" baseline="0" dirty="0" smtClean="0"/>
              <a:t>ASTA Leadership (training completed with Exec </a:t>
            </a:r>
            <a:r>
              <a:rPr lang="en-US" i="0" baseline="0" dirty="0" err="1" smtClean="0"/>
              <a:t>Comms</a:t>
            </a:r>
            <a:r>
              <a:rPr lang="en-US" i="0" baseline="0" dirty="0" smtClean="0"/>
              <a:t>, Communications Committee, </a:t>
            </a:r>
            <a:r>
              <a:rPr lang="en-US" i="0" baseline="0" dirty="0" err="1" smtClean="0"/>
              <a:t>FuSE</a:t>
            </a:r>
            <a:r>
              <a:rPr lang="en-US" i="0" baseline="0" dirty="0" smtClean="0"/>
              <a:t>; previewed with Annual Convention attendees, </a:t>
            </a:r>
            <a:r>
              <a:rPr lang="en-US" i="0" baseline="0" dirty="0" err="1" smtClean="0"/>
              <a:t>etc</a:t>
            </a:r>
            <a:r>
              <a:rPr lang="en-US" i="0" baseline="0" dirty="0" smtClean="0"/>
              <a:t>)</a:t>
            </a:r>
          </a:p>
          <a:p>
            <a:pPr marL="169495" indent="-169495">
              <a:buFontTx/>
              <a:buChar char="-"/>
            </a:pPr>
            <a:r>
              <a:rPr lang="en-US" i="0" baseline="0" dirty="0" smtClean="0"/>
              <a:t>Now reaching out to state associations, asking for select group of 5-10 advocates who are willing to be trained and help us carry the message</a:t>
            </a:r>
          </a:p>
          <a:p>
            <a:pPr marL="169495" indent="-169495">
              <a:buFontTx/>
              <a:buChar char="-"/>
            </a:pPr>
            <a:endParaRPr lang="en-US" i="0" baseline="0" dirty="0" smtClean="0"/>
          </a:p>
          <a:p>
            <a:r>
              <a:rPr lang="en-US" i="0" baseline="0" dirty="0" smtClean="0"/>
              <a:t>Next – we’ll reach out beyond ASTA to share the message the external stakeholders and influencers</a:t>
            </a:r>
          </a:p>
          <a:p>
            <a:endParaRPr lang="en-US" i="0" baseline="0" dirty="0" smtClean="0"/>
          </a:p>
          <a:p>
            <a:r>
              <a:rPr lang="en-US" i="0" baseline="0" dirty="0" smtClean="0"/>
              <a:t>If you have ideas for local, regional meetings/events where ASTA could participate and share these messages, let us know! </a:t>
            </a:r>
            <a:endParaRPr lang="en-US" i="0" dirty="0" smtClean="0"/>
          </a:p>
        </p:txBody>
      </p:sp>
      <p:sp>
        <p:nvSpPr>
          <p:cNvPr id="4" name="Slide Number Placeholder 3"/>
          <p:cNvSpPr>
            <a:spLocks noGrp="1"/>
          </p:cNvSpPr>
          <p:nvPr>
            <p:ph type="sldNum" sz="quarter" idx="10"/>
          </p:nvPr>
        </p:nvSpPr>
        <p:spPr/>
        <p:txBody>
          <a:bodyPr/>
          <a:lstStyle/>
          <a:p>
            <a:fld id="{AD39B808-8C85-499B-B867-C20112E61328}" type="slidenum">
              <a:rPr lang="en-US" smtClean="0"/>
              <a:pPr/>
              <a:t>27</a:t>
            </a:fld>
            <a:endParaRPr lang="en-US"/>
          </a:p>
        </p:txBody>
      </p:sp>
    </p:spTree>
    <p:extLst>
      <p:ext uri="{BB962C8B-B14F-4D97-AF65-F5344CB8AC3E}">
        <p14:creationId xmlns:p14="http://schemas.microsoft.com/office/powerpoint/2010/main" val="4136702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Show</a:t>
            </a:r>
            <a:r>
              <a:rPr lang="en-US" i="1" baseline="0" dirty="0" smtClean="0"/>
              <a:t> trailer video </a:t>
            </a:r>
          </a:p>
          <a:p>
            <a:endParaRPr lang="en-US" i="1" baseline="0" dirty="0" smtClean="0"/>
          </a:p>
          <a:p>
            <a:pPr marL="171450" indent="-171450">
              <a:buFont typeface="Arial" panose="020B0604020202020204" pitchFamily="34" charset="0"/>
              <a:buChar char="•"/>
            </a:pPr>
            <a:r>
              <a:rPr lang="en-US" i="0" baseline="0" dirty="0" smtClean="0"/>
              <a:t>Full video and online “this is the year” social media campaign will be rolled out this winter as people start thinking about spring planting season</a:t>
            </a:r>
          </a:p>
          <a:p>
            <a:pPr marL="171450" indent="-171450">
              <a:buFont typeface="Arial" panose="020B0604020202020204" pitchFamily="34" charset="0"/>
              <a:buChar char="•"/>
            </a:pPr>
            <a:endParaRPr lang="en-US" i="0" baseline="0" dirty="0" smtClean="0"/>
          </a:p>
          <a:p>
            <a:pPr marL="171450" indent="-171450">
              <a:buFont typeface="Arial" panose="020B0604020202020204" pitchFamily="34" charset="0"/>
              <a:buChar char="•"/>
            </a:pPr>
            <a:r>
              <a:rPr lang="en-US" i="0" baseline="0" dirty="0" smtClean="0"/>
              <a:t>We are also in the early stages of planning a plant breeding video contest for grad students </a:t>
            </a:r>
          </a:p>
          <a:p>
            <a:endParaRPr lang="en-US" i="0" baseline="0" dirty="0" smtClean="0"/>
          </a:p>
          <a:p>
            <a:r>
              <a:rPr lang="en-US" i="0" baseline="0" dirty="0" smtClean="0"/>
              <a:t>ASTA Communications Committee is closely involved in shaping the direction and content of these initiative.  We’ll be rolling out more details this fall! </a:t>
            </a:r>
            <a:endParaRPr lang="en-US" i="0" dirty="0" smtClean="0"/>
          </a:p>
        </p:txBody>
      </p:sp>
      <p:sp>
        <p:nvSpPr>
          <p:cNvPr id="4" name="Slide Number Placeholder 3"/>
          <p:cNvSpPr>
            <a:spLocks noGrp="1"/>
          </p:cNvSpPr>
          <p:nvPr>
            <p:ph type="sldNum" sz="quarter" idx="10"/>
          </p:nvPr>
        </p:nvSpPr>
        <p:spPr/>
        <p:txBody>
          <a:bodyPr/>
          <a:lstStyle/>
          <a:p>
            <a:fld id="{AD39B808-8C85-499B-B867-C20112E61328}" type="slidenum">
              <a:rPr lang="en-US" smtClean="0"/>
              <a:pPr/>
              <a:t>28</a:t>
            </a:fld>
            <a:endParaRPr lang="en-US"/>
          </a:p>
        </p:txBody>
      </p:sp>
    </p:spTree>
    <p:extLst>
      <p:ext uri="{BB962C8B-B14F-4D97-AF65-F5344CB8AC3E}">
        <p14:creationId xmlns:p14="http://schemas.microsoft.com/office/powerpoint/2010/main" val="4136702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B3CA31-4EEC-4484-A7E8-40D0A3BD4E86}" type="slidenum">
              <a:rPr lang="en-US"/>
              <a:pPr/>
              <a:t>29</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r>
              <a:rPr lang="en-US" dirty="0" smtClean="0"/>
              <a:t>For more information,</a:t>
            </a:r>
            <a:r>
              <a:rPr lang="en-US" b="1" baseline="0" dirty="0" smtClean="0"/>
              <a:t> </a:t>
            </a:r>
            <a:r>
              <a:rPr lang="en-US" b="0" baseline="0" dirty="0" smtClean="0"/>
              <a:t>visit </a:t>
            </a:r>
            <a:r>
              <a:rPr lang="en-US" b="1" i="1" baseline="0" dirty="0" smtClean="0"/>
              <a:t>BetterSeed.org </a:t>
            </a:r>
            <a:endParaRPr lang="en-US" b="1" i="1"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740034-2EB2-4BD2-BD47-220FD70592C2}" type="slidenum">
              <a:rPr lang="en-US"/>
              <a:pPr/>
              <a:t>30</a:t>
            </a:fld>
            <a:endParaRPr lang="en-US" dirty="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0E74A-B35E-45E9-8828-9B9DDC36F05A}" type="slidenum">
              <a:rPr lang="en-US"/>
              <a:pPr/>
              <a:t>3</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The American Seed Trade Association, directed by its members, is involved in nearly all issues relating to plant germplasm, focusing on three areas of industry importance:</a:t>
            </a:r>
          </a:p>
          <a:p>
            <a:endParaRPr lang="en-US" dirty="0" smtClean="0">
              <a:effectLst/>
            </a:endParaRPr>
          </a:p>
          <a:p>
            <a:r>
              <a:rPr lang="en-US" dirty="0" smtClean="0">
                <a:effectLst/>
              </a:rPr>
              <a:t>Regulatory and legislative matters at international, national and state levels;</a:t>
            </a:r>
          </a:p>
          <a:p>
            <a:r>
              <a:rPr lang="en-US" dirty="0" smtClean="0">
                <a:effectLst/>
              </a:rPr>
              <a:t>New technologies impacting all crop species; and</a:t>
            </a:r>
          </a:p>
          <a:p>
            <a:r>
              <a:rPr lang="en-US" dirty="0" smtClean="0">
                <a:effectLst/>
              </a:rPr>
              <a:t>Communication and education of members and appropriate public audiences regarding science and policy issues affecting the seed industry.</a:t>
            </a:r>
          </a:p>
          <a:p>
            <a:endParaRPr lang="en-US" dirty="0" smtClean="0">
              <a:effectLst/>
            </a:endParaRPr>
          </a:p>
          <a:p>
            <a:r>
              <a:rPr lang="en-US" dirty="0" smtClean="0">
                <a:effectLst/>
              </a:rPr>
              <a:t>Activities include enhancing the visibility of seed issues in the public arena; advocating industry-wide positions on policy issues; informing members about environmental and conservation issues and new developments in plant breeding, such as the use of modern biotechnology; conducting meetings to inform members about seed issues and to encourage fellowship among seed professionals; promoting global sales of US seeds; funding select seed research programs; and maintaining positive working relationships with related professional organizations.</a:t>
            </a:r>
          </a:p>
          <a:p>
            <a:endParaRPr lang="en-US" dirty="0"/>
          </a:p>
        </p:txBody>
      </p:sp>
      <p:sp>
        <p:nvSpPr>
          <p:cNvPr id="4" name="Slide Number Placeholder 3"/>
          <p:cNvSpPr>
            <a:spLocks noGrp="1"/>
          </p:cNvSpPr>
          <p:nvPr>
            <p:ph type="sldNum" sz="quarter" idx="10"/>
          </p:nvPr>
        </p:nvSpPr>
        <p:spPr/>
        <p:txBody>
          <a:bodyPr/>
          <a:lstStyle/>
          <a:p>
            <a:fld id="{2E2F3AE6-81BC-4785-8DA0-7806A3211D90}" type="slidenum">
              <a:rPr lang="en-US" smtClean="0"/>
              <a:t>4</a:t>
            </a:fld>
            <a:endParaRPr lang="en-US"/>
          </a:p>
        </p:txBody>
      </p:sp>
    </p:spTree>
    <p:extLst>
      <p:ext uri="{BB962C8B-B14F-4D97-AF65-F5344CB8AC3E}">
        <p14:creationId xmlns:p14="http://schemas.microsoft.com/office/powerpoint/2010/main" val="2593477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0">
              <a:lnSpc>
                <a:spcPct val="100000"/>
              </a:lnSpc>
              <a:buFont typeface="Arial" panose="020B0604020202020204" pitchFamily="34" charset="0"/>
              <a:buNone/>
              <a:tabLst>
                <a:tab pos="274320" algn="l"/>
              </a:tabLst>
            </a:pPr>
            <a:endParaRPr lang="en-US" sz="2800" u="sng" dirty="0" smtClean="0"/>
          </a:p>
        </p:txBody>
      </p:sp>
      <p:sp>
        <p:nvSpPr>
          <p:cNvPr id="4" name="Slide Number Placeholder 3"/>
          <p:cNvSpPr>
            <a:spLocks noGrp="1"/>
          </p:cNvSpPr>
          <p:nvPr>
            <p:ph type="sldNum" sz="quarter" idx="10"/>
          </p:nvPr>
        </p:nvSpPr>
        <p:spPr/>
        <p:txBody>
          <a:bodyPr/>
          <a:lstStyle/>
          <a:p>
            <a:fld id="{2E2F3AE6-81BC-4785-8DA0-7806A3211D90}" type="slidenum">
              <a:rPr lang="en-US" smtClean="0"/>
              <a:t>5</a:t>
            </a:fld>
            <a:endParaRPr lang="en-US"/>
          </a:p>
        </p:txBody>
      </p:sp>
    </p:spTree>
    <p:extLst>
      <p:ext uri="{BB962C8B-B14F-4D97-AF65-F5344CB8AC3E}">
        <p14:creationId xmlns:p14="http://schemas.microsoft.com/office/powerpoint/2010/main" val="1688762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0">
              <a:lnSpc>
                <a:spcPct val="100000"/>
              </a:lnSpc>
              <a:buFont typeface="Arial" panose="020B0604020202020204" pitchFamily="34" charset="0"/>
              <a:buNone/>
              <a:tabLst>
                <a:tab pos="274320" algn="l"/>
              </a:tabLst>
            </a:pPr>
            <a:endParaRPr lang="en-US" sz="2800" u="sng" dirty="0" smtClean="0"/>
          </a:p>
        </p:txBody>
      </p:sp>
      <p:sp>
        <p:nvSpPr>
          <p:cNvPr id="4" name="Slide Number Placeholder 3"/>
          <p:cNvSpPr>
            <a:spLocks noGrp="1"/>
          </p:cNvSpPr>
          <p:nvPr>
            <p:ph type="sldNum" sz="quarter" idx="10"/>
          </p:nvPr>
        </p:nvSpPr>
        <p:spPr/>
        <p:txBody>
          <a:bodyPr/>
          <a:lstStyle/>
          <a:p>
            <a:fld id="{2E2F3AE6-81BC-4785-8DA0-7806A3211D90}" type="slidenum">
              <a:rPr lang="en-US" smtClean="0"/>
              <a:t>6</a:t>
            </a:fld>
            <a:endParaRPr lang="en-US"/>
          </a:p>
        </p:txBody>
      </p:sp>
    </p:spTree>
    <p:extLst>
      <p:ext uri="{BB962C8B-B14F-4D97-AF65-F5344CB8AC3E}">
        <p14:creationId xmlns:p14="http://schemas.microsoft.com/office/powerpoint/2010/main" val="1688762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0E74A-B35E-45E9-8828-9B9DDC36F05A}" type="slidenum">
              <a:rPr lang="en-US"/>
              <a:pPr/>
              <a:t>7</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pPr marL="171450" indent="-171450">
              <a:buFont typeface="Arial" panose="020B0604020202020204" pitchFamily="34" charset="0"/>
              <a:buChar char="•"/>
            </a:pPr>
            <a:r>
              <a:rPr lang="en-US" dirty="0" smtClean="0"/>
              <a:t>Examples – wood pallets, boat anti-fowling</a:t>
            </a:r>
            <a:r>
              <a:rPr lang="en-US" baseline="0" dirty="0" smtClean="0"/>
              <a:t> paint,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0E74A-B35E-45E9-8828-9B9DDC36F05A}" type="slidenum">
              <a:rPr lang="en-US"/>
              <a:pPr/>
              <a:t>8</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Every day, issues that impact the seed industry are being discussed on Capitol Hill.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Actions taken by Congress can have a significant impact on the seed industry’s ability to make long-term investments in new tools and technologies to address the challenges we face as a global society.  Your contributions to </a:t>
            </a:r>
            <a:r>
              <a:rPr lang="en-US" sz="1200" kern="1200" dirty="0" err="1" smtClean="0">
                <a:solidFill>
                  <a:schemeClr val="tx1"/>
                </a:solidFill>
                <a:effectLst/>
                <a:latin typeface="+mn-lt"/>
                <a:ea typeface="+mn-ea"/>
                <a:cs typeface="+mn-cs"/>
              </a:rPr>
              <a:t>SeedFirstPAC</a:t>
            </a:r>
            <a:r>
              <a:rPr lang="en-US" sz="1200" kern="1200" dirty="0" smtClean="0">
                <a:solidFill>
                  <a:schemeClr val="tx1"/>
                </a:solidFill>
                <a:effectLst/>
                <a:latin typeface="+mn-lt"/>
                <a:ea typeface="+mn-ea"/>
                <a:cs typeface="+mn-cs"/>
              </a:rPr>
              <a:t> will make a difference in Washington. These contributions will be used to help candidates who are supportive of key seed industry issues.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By contributing $500, $1,000, or $1,500 to </a:t>
            </a:r>
            <a:r>
              <a:rPr lang="en-US" sz="1200" kern="1200" dirty="0" err="1" smtClean="0">
                <a:solidFill>
                  <a:schemeClr val="tx1"/>
                </a:solidFill>
                <a:effectLst/>
                <a:latin typeface="+mn-lt"/>
                <a:ea typeface="+mn-ea"/>
                <a:cs typeface="+mn-cs"/>
              </a:rPr>
              <a:t>SeedFirstPAC</a:t>
            </a:r>
            <a:r>
              <a:rPr lang="en-US" sz="1200" kern="1200" dirty="0" smtClean="0">
                <a:solidFill>
                  <a:schemeClr val="tx1"/>
                </a:solidFill>
                <a:effectLst/>
                <a:latin typeface="+mn-lt"/>
                <a:ea typeface="+mn-ea"/>
                <a:cs typeface="+mn-cs"/>
              </a:rPr>
              <a:t>, you are ensuring your voice is heard on Capitol Hill.  With your help, seed industry advocates will be there as issues move through Congress.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Your contributions ensure the seed industry has a strong and unified voice on Capitol Hill.  Your donation will be amplified through coordination with member company PACs and like-minded associations to leverage donations for maximum impact.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By contributing to </a:t>
            </a:r>
            <a:r>
              <a:rPr lang="en-US" sz="1200" kern="1200" dirty="0" err="1" smtClean="0">
                <a:solidFill>
                  <a:schemeClr val="tx1"/>
                </a:solidFill>
                <a:effectLst/>
                <a:latin typeface="+mn-lt"/>
                <a:ea typeface="+mn-ea"/>
                <a:cs typeface="+mn-cs"/>
              </a:rPr>
              <a:t>SeedFirstPAC</a:t>
            </a:r>
            <a:r>
              <a:rPr lang="en-US" sz="1200" kern="1200" dirty="0" smtClean="0">
                <a:solidFill>
                  <a:schemeClr val="tx1"/>
                </a:solidFill>
                <a:effectLst/>
                <a:latin typeface="+mn-lt"/>
                <a:ea typeface="+mn-ea"/>
                <a:cs typeface="+mn-cs"/>
              </a:rPr>
              <a:t>, you are ensuring your voice is heard on all issues relating to the seed industry - from innovation in plant breeding and international trade, to labeling, environmental conservation, and more.  With your help, seed industry advocates will be there as issues move through Congress.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How to Donate</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Any amount will help!  </a:t>
            </a:r>
            <a:r>
              <a:rPr lang="en-US" sz="1200" kern="1200" dirty="0" err="1" smtClean="0">
                <a:solidFill>
                  <a:schemeClr val="tx1"/>
                </a:solidFill>
                <a:effectLst/>
                <a:latin typeface="+mn-lt"/>
                <a:ea typeface="+mn-ea"/>
                <a:cs typeface="+mn-cs"/>
              </a:rPr>
              <a:t>SeedFirstPAC</a:t>
            </a:r>
            <a:r>
              <a:rPr lang="en-US" sz="1200" kern="1200" dirty="0" smtClean="0">
                <a:solidFill>
                  <a:schemeClr val="tx1"/>
                </a:solidFill>
                <a:effectLst/>
                <a:latin typeface="+mn-lt"/>
                <a:ea typeface="+mn-ea"/>
                <a:cs typeface="+mn-cs"/>
              </a:rPr>
              <a:t> currently accepts checks and credit cards. If you have questions about contributions or would like to donate, e-mail Jane DeMarchi or Virginia Houston at </a:t>
            </a:r>
            <a:r>
              <a:rPr lang="en-US" sz="1200" u="sng" kern="1200" dirty="0" smtClean="0">
                <a:solidFill>
                  <a:schemeClr val="tx1"/>
                </a:solidFill>
                <a:effectLst/>
                <a:latin typeface="+mn-lt"/>
                <a:ea typeface="+mn-ea"/>
                <a:cs typeface="+mn-cs"/>
                <a:hlinkClick r:id="rId3"/>
              </a:rPr>
              <a:t>SeedFirstPAC@gmail.com</a:t>
            </a:r>
            <a:r>
              <a:rPr lang="en-US" sz="1200" kern="1200" dirty="0" smtClean="0">
                <a:solidFill>
                  <a:schemeClr val="tx1"/>
                </a:solidFill>
                <a:effectLst/>
                <a:latin typeface="+mn-lt"/>
                <a:ea typeface="+mn-ea"/>
                <a:cs typeface="+mn-cs"/>
              </a:rPr>
              <a:t>. </a:t>
            </a:r>
            <a:endParaRPr lang="en-US" dirty="0" smtClean="0"/>
          </a:p>
        </p:txBody>
      </p:sp>
      <p:sp>
        <p:nvSpPr>
          <p:cNvPr id="4" name="Slide Number Placeholder 3"/>
          <p:cNvSpPr>
            <a:spLocks noGrp="1"/>
          </p:cNvSpPr>
          <p:nvPr>
            <p:ph type="sldNum" sz="quarter" idx="10"/>
          </p:nvPr>
        </p:nvSpPr>
        <p:spPr/>
        <p:txBody>
          <a:bodyPr/>
          <a:lstStyle/>
          <a:p>
            <a:fld id="{2E2F3AE6-81BC-4785-8DA0-7806A3211D90}" type="slidenum">
              <a:rPr lang="en-US" smtClean="0"/>
              <a:t>9</a:t>
            </a:fld>
            <a:endParaRPr lang="en-US"/>
          </a:p>
        </p:txBody>
      </p:sp>
    </p:spTree>
    <p:extLst>
      <p:ext uri="{BB962C8B-B14F-4D97-AF65-F5344CB8AC3E}">
        <p14:creationId xmlns:p14="http://schemas.microsoft.com/office/powerpoint/2010/main" val="1688762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3254BF7A-9D65-E943-B401-16E2A8F38BE7}" type="datetimeFigureOut">
              <a:rPr lang="en-US"/>
              <a:pPr>
                <a:defRPr/>
              </a:pPr>
              <a:t>9/20/2016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B8F9EBC-A44E-EF43-B2AD-E4D3FFB092B4}" type="slidenum">
              <a:rPr lang="en-US"/>
              <a:pPr>
                <a:defRPr/>
              </a:pPr>
              <a:t>‹#›</a:t>
            </a:fld>
            <a:endParaRPr lang="en-US" dirty="0"/>
          </a:p>
        </p:txBody>
      </p:sp>
    </p:spTree>
    <p:extLst>
      <p:ext uri="{BB962C8B-B14F-4D97-AF65-F5344CB8AC3E}">
        <p14:creationId xmlns:p14="http://schemas.microsoft.com/office/powerpoint/2010/main" val="326108099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CB1D37-37B6-2544-A059-1F9F222F7035}" type="datetimeFigureOut">
              <a:rPr lang="en-US"/>
              <a:pPr>
                <a:defRPr/>
              </a:pPr>
              <a:t>9/20/2016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7461A31-4728-C740-865A-9C0E3962987A}" type="slidenum">
              <a:rPr lang="en-US"/>
              <a:pPr>
                <a:defRPr/>
              </a:pPr>
              <a:t>‹#›</a:t>
            </a:fld>
            <a:endParaRPr lang="en-US" dirty="0"/>
          </a:p>
        </p:txBody>
      </p:sp>
    </p:spTree>
    <p:extLst>
      <p:ext uri="{BB962C8B-B14F-4D97-AF65-F5344CB8AC3E}">
        <p14:creationId xmlns:p14="http://schemas.microsoft.com/office/powerpoint/2010/main" val="27740172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BD1AA5E-35AC-5B43-8242-8F19C8C3C190}" type="datetimeFigureOut">
              <a:rPr lang="en-US"/>
              <a:pPr>
                <a:defRPr/>
              </a:pPr>
              <a:t>9/20/2016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B277CD6-CC9F-3F4C-94D8-FF7B9B737A20}" type="slidenum">
              <a:rPr lang="en-US"/>
              <a:pPr>
                <a:defRPr/>
              </a:pPr>
              <a:t>‹#›</a:t>
            </a:fld>
            <a:endParaRPr lang="en-US" dirty="0"/>
          </a:p>
        </p:txBody>
      </p:sp>
    </p:spTree>
    <p:extLst>
      <p:ext uri="{BB962C8B-B14F-4D97-AF65-F5344CB8AC3E}">
        <p14:creationId xmlns:p14="http://schemas.microsoft.com/office/powerpoint/2010/main" val="25521069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3254BF7A-9D65-E943-B401-16E2A8F38BE7}" type="datetimeFigureOut">
              <a:rPr lang="en-US" smtClean="0"/>
              <a:pPr>
                <a:defRPr/>
              </a:pPr>
              <a:t>9/20/2016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B8F9EBC-A44E-EF43-B2AD-E4D3FFB092B4}" type="slidenum">
              <a:rPr lang="en-US" smtClean="0"/>
              <a:pPr>
                <a:defRPr/>
              </a:pPr>
              <a:t>‹#›</a:t>
            </a:fld>
            <a:endParaRPr lang="en-US" dirty="0"/>
          </a:p>
        </p:txBody>
      </p:sp>
    </p:spTree>
    <p:extLst>
      <p:ext uri="{BB962C8B-B14F-4D97-AF65-F5344CB8AC3E}">
        <p14:creationId xmlns:p14="http://schemas.microsoft.com/office/powerpoint/2010/main" val="3180027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A7C4A78-A553-3C44-BBA0-967A2492EBDD}" type="datetimeFigureOut">
              <a:rPr lang="en-US" smtClean="0"/>
              <a:pPr>
                <a:defRPr/>
              </a:pPr>
              <a:t>9/20/2016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3661E5E0-F0E4-6F4B-B90C-296D75EE8BB8}" type="slidenum">
              <a:rPr lang="en-US" smtClean="0"/>
              <a:pPr>
                <a:defRPr/>
              </a:pPr>
              <a:t>‹#›</a:t>
            </a:fld>
            <a:endParaRPr lang="en-US" dirty="0"/>
          </a:p>
        </p:txBody>
      </p:sp>
    </p:spTree>
    <p:extLst>
      <p:ext uri="{BB962C8B-B14F-4D97-AF65-F5344CB8AC3E}">
        <p14:creationId xmlns:p14="http://schemas.microsoft.com/office/powerpoint/2010/main" val="4183808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56BFCE9A-5885-E042-AE6B-7332C08337BC}" type="datetimeFigureOut">
              <a:rPr lang="en-US" smtClean="0"/>
              <a:pPr>
                <a:defRPr/>
              </a:pPr>
              <a:t>9/20/2016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373D6E30-39BB-1445-BECD-A116C9B2D1C2}" type="slidenum">
              <a:rPr lang="en-US" smtClean="0"/>
              <a:pPr>
                <a:defRPr/>
              </a:pPr>
              <a:t>‹#›</a:t>
            </a:fld>
            <a:endParaRPr lang="en-US" dirty="0"/>
          </a:p>
        </p:txBody>
      </p:sp>
    </p:spTree>
    <p:extLst>
      <p:ext uri="{BB962C8B-B14F-4D97-AF65-F5344CB8AC3E}">
        <p14:creationId xmlns:p14="http://schemas.microsoft.com/office/powerpoint/2010/main" val="4152139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204E69B4-EF7D-B94B-A632-324ED650A790}" type="datetimeFigureOut">
              <a:rPr lang="en-US" smtClean="0"/>
              <a:pPr>
                <a:defRPr/>
              </a:pPr>
              <a:t>9/20/2016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E25E4C7-3286-9347-B753-95111E834631}" type="slidenum">
              <a:rPr lang="en-US" smtClean="0"/>
              <a:pPr>
                <a:defRPr/>
              </a:pPr>
              <a:t>‹#›</a:t>
            </a:fld>
            <a:endParaRPr lang="en-US" dirty="0"/>
          </a:p>
        </p:txBody>
      </p:sp>
    </p:spTree>
    <p:extLst>
      <p:ext uri="{BB962C8B-B14F-4D97-AF65-F5344CB8AC3E}">
        <p14:creationId xmlns:p14="http://schemas.microsoft.com/office/powerpoint/2010/main" val="3976113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06F1041B-02D8-104C-9C2E-45992A2F16BA}" type="datetimeFigureOut">
              <a:rPr lang="en-US" smtClean="0"/>
              <a:pPr>
                <a:defRPr/>
              </a:pPr>
              <a:t>9/20/2016</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74FD6EA6-ABAD-A94F-8839-DF6A48211609}" type="slidenum">
              <a:rPr lang="en-US" smtClean="0"/>
              <a:pPr>
                <a:defRPr/>
              </a:pPr>
              <a:t>‹#›</a:t>
            </a:fld>
            <a:endParaRPr lang="en-US" dirty="0"/>
          </a:p>
        </p:txBody>
      </p:sp>
    </p:spTree>
    <p:extLst>
      <p:ext uri="{BB962C8B-B14F-4D97-AF65-F5344CB8AC3E}">
        <p14:creationId xmlns:p14="http://schemas.microsoft.com/office/powerpoint/2010/main" val="4113582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A49C9FBE-95DF-884D-9BAA-19BDC4890421}" type="datetimeFigureOut">
              <a:rPr lang="en-US" smtClean="0"/>
              <a:pPr>
                <a:defRPr/>
              </a:pPr>
              <a:t>9/20/2016</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1B8AC3DC-400D-694F-A53A-1508837725D8}" type="slidenum">
              <a:rPr lang="en-US" smtClean="0"/>
              <a:pPr>
                <a:defRPr/>
              </a:pPr>
              <a:t>‹#›</a:t>
            </a:fld>
            <a:endParaRPr lang="en-US" dirty="0"/>
          </a:p>
        </p:txBody>
      </p:sp>
    </p:spTree>
    <p:extLst>
      <p:ext uri="{BB962C8B-B14F-4D97-AF65-F5344CB8AC3E}">
        <p14:creationId xmlns:p14="http://schemas.microsoft.com/office/powerpoint/2010/main" val="2719327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9A71F07-4C6A-A445-BE46-F75E23B2160C}" type="datetimeFigureOut">
              <a:rPr lang="en-US" smtClean="0"/>
              <a:pPr>
                <a:defRPr/>
              </a:pPr>
              <a:t>9/20/2016</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568A5B31-64F2-D54A-8D7F-CE6EEB0AD25F}" type="slidenum">
              <a:rPr lang="en-US" smtClean="0"/>
              <a:pPr>
                <a:defRPr/>
              </a:pPr>
              <a:t>‹#›</a:t>
            </a:fld>
            <a:endParaRPr lang="en-US" dirty="0"/>
          </a:p>
        </p:txBody>
      </p:sp>
    </p:spTree>
    <p:extLst>
      <p:ext uri="{BB962C8B-B14F-4D97-AF65-F5344CB8AC3E}">
        <p14:creationId xmlns:p14="http://schemas.microsoft.com/office/powerpoint/2010/main" val="1164890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FA2FDF4-0879-044E-9B71-6332CEEDAEC9}" type="datetimeFigureOut">
              <a:rPr lang="en-US" smtClean="0"/>
              <a:pPr>
                <a:defRPr/>
              </a:pPr>
              <a:t>9/20/2016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C6F33866-E43B-7E45-8C07-99AF6A2FBD4E}" type="slidenum">
              <a:rPr lang="en-US" smtClean="0"/>
              <a:pPr>
                <a:defRPr/>
              </a:pPr>
              <a:t>‹#›</a:t>
            </a:fld>
            <a:endParaRPr lang="en-US" dirty="0"/>
          </a:p>
        </p:txBody>
      </p:sp>
    </p:spTree>
    <p:extLst>
      <p:ext uri="{BB962C8B-B14F-4D97-AF65-F5344CB8AC3E}">
        <p14:creationId xmlns:p14="http://schemas.microsoft.com/office/powerpoint/2010/main" val="495814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7C4A78-A553-3C44-BBA0-967A2492EBDD}" type="datetimeFigureOut">
              <a:rPr lang="en-US"/>
              <a:pPr>
                <a:defRPr/>
              </a:pPr>
              <a:t>9/20/2016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661E5E0-F0E4-6F4B-B90C-296D75EE8BB8}" type="slidenum">
              <a:rPr lang="en-US"/>
              <a:pPr>
                <a:defRPr/>
              </a:pPr>
              <a:t>‹#›</a:t>
            </a:fld>
            <a:endParaRPr lang="en-US" dirty="0"/>
          </a:p>
        </p:txBody>
      </p:sp>
    </p:spTree>
    <p:extLst>
      <p:ext uri="{BB962C8B-B14F-4D97-AF65-F5344CB8AC3E}">
        <p14:creationId xmlns:p14="http://schemas.microsoft.com/office/powerpoint/2010/main" val="320603653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782B6C7-B5A0-8549-8BAC-029188BCB8C3}" type="datetimeFigureOut">
              <a:rPr lang="en-US" smtClean="0"/>
              <a:pPr>
                <a:defRPr/>
              </a:pPr>
              <a:t>9/20/2016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DD70652B-EFB7-0149-BEA8-6FC8BDEA9E67}" type="slidenum">
              <a:rPr lang="en-US" smtClean="0"/>
              <a:pPr>
                <a:defRPr/>
              </a:pPr>
              <a:t>‹#›</a:t>
            </a:fld>
            <a:endParaRPr lang="en-US" dirty="0"/>
          </a:p>
        </p:txBody>
      </p:sp>
    </p:spTree>
    <p:extLst>
      <p:ext uri="{BB962C8B-B14F-4D97-AF65-F5344CB8AC3E}">
        <p14:creationId xmlns:p14="http://schemas.microsoft.com/office/powerpoint/2010/main" val="2456726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CACB1D37-37B6-2544-A059-1F9F222F7035}" type="datetimeFigureOut">
              <a:rPr lang="en-US" smtClean="0"/>
              <a:pPr>
                <a:defRPr/>
              </a:pPr>
              <a:t>9/20/2016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7461A31-4728-C740-865A-9C0E3962987A}" type="slidenum">
              <a:rPr lang="en-US" smtClean="0"/>
              <a:pPr>
                <a:defRPr/>
              </a:pPr>
              <a:t>‹#›</a:t>
            </a:fld>
            <a:endParaRPr lang="en-US" dirty="0"/>
          </a:p>
        </p:txBody>
      </p:sp>
    </p:spTree>
    <p:extLst>
      <p:ext uri="{BB962C8B-B14F-4D97-AF65-F5344CB8AC3E}">
        <p14:creationId xmlns:p14="http://schemas.microsoft.com/office/powerpoint/2010/main" val="1436291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BBD1AA5E-35AC-5B43-8242-8F19C8C3C190}" type="datetimeFigureOut">
              <a:rPr lang="en-US" smtClean="0"/>
              <a:pPr>
                <a:defRPr/>
              </a:pPr>
              <a:t>9/20/2016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7B277CD6-CC9F-3F4C-94D8-FF7B9B737A20}" type="slidenum">
              <a:rPr lang="en-US" smtClean="0"/>
              <a:pPr>
                <a:defRPr/>
              </a:pPr>
              <a:t>‹#›</a:t>
            </a:fld>
            <a:endParaRPr lang="en-US" dirty="0"/>
          </a:p>
        </p:txBody>
      </p:sp>
    </p:spTree>
    <p:extLst>
      <p:ext uri="{BB962C8B-B14F-4D97-AF65-F5344CB8AC3E}">
        <p14:creationId xmlns:p14="http://schemas.microsoft.com/office/powerpoint/2010/main" val="27281942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6401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9A2FB98-B15C-4335-B4BF-1A9278859857}" type="datetimeFigureOut">
              <a:rPr lang="en-US" smtClean="0">
                <a:solidFill>
                  <a:prstClr val="black">
                    <a:tint val="75000"/>
                  </a:prstClr>
                </a:solidFill>
              </a:rPr>
              <a:pPr/>
              <a:t>9/20/2016</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416E843-04E0-4176-90FB-7E8A761673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651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py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99296"/>
          </a:xfrm>
          <a:prstGeom prst="rect">
            <a:avLst/>
          </a:prstGeom>
        </p:spPr>
        <p:txBody>
          <a:bodyPr/>
          <a:lstStyle>
            <a:lvl1pPr algn="l">
              <a:defRPr sz="4000"/>
            </a:lvl1pPr>
          </a:lstStyle>
          <a:p>
            <a:r>
              <a:rPr lang="en-US" dirty="0" smtClean="0"/>
              <a:t>Click to edit Master title style</a:t>
            </a:r>
            <a:endParaRPr lang="en-US" dirty="0"/>
          </a:p>
        </p:txBody>
      </p:sp>
      <p:sp>
        <p:nvSpPr>
          <p:cNvPr id="4" name="Content Placeholder 2"/>
          <p:cNvSpPr>
            <a:spLocks noGrp="1"/>
          </p:cNvSpPr>
          <p:nvPr userDrawn="1">
            <p:ph idx="1"/>
          </p:nvPr>
        </p:nvSpPr>
        <p:spPr>
          <a:xfrm>
            <a:off x="457200" y="1073936"/>
            <a:ext cx="8229600" cy="5052228"/>
          </a:xfrm>
          <a:prstGeom prst="rect">
            <a:avLst/>
          </a:prstGeom>
        </p:spPr>
        <p:txBody>
          <a:bodyPr/>
          <a:lstStyle/>
          <a:p>
            <a:r>
              <a:rPr lang="en-US" dirty="0" err="1" smtClean="0"/>
              <a:t>Kdkdk</a:t>
            </a:r>
            <a:endParaRPr lang="en-US" dirty="0" smtClean="0"/>
          </a:p>
          <a:p>
            <a:pPr lvl="1"/>
            <a:r>
              <a:rPr lang="en-US" dirty="0" err="1" smtClean="0"/>
              <a:t>Kdkdk</a:t>
            </a:r>
            <a:endParaRPr lang="en-US" dirty="0" smtClean="0"/>
          </a:p>
          <a:p>
            <a:pPr lvl="2"/>
            <a:r>
              <a:rPr lang="en-US" dirty="0" err="1" smtClean="0"/>
              <a:t>kkdkd</a:t>
            </a:r>
            <a:endParaRPr lang="en-US" dirty="0"/>
          </a:p>
        </p:txBody>
      </p:sp>
    </p:spTree>
    <p:extLst>
      <p:ext uri="{BB962C8B-B14F-4D97-AF65-F5344CB8AC3E}">
        <p14:creationId xmlns:p14="http://schemas.microsoft.com/office/powerpoint/2010/main" val="42168295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646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303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979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654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FCE9A-5885-E042-AE6B-7332C08337BC}" type="datetimeFigureOut">
              <a:rPr lang="en-US"/>
              <a:pPr>
                <a:defRPr/>
              </a:pPr>
              <a:t>9/20/2016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73D6E30-39BB-1445-BECD-A116C9B2D1C2}" type="slidenum">
              <a:rPr lang="en-US"/>
              <a:pPr>
                <a:defRPr/>
              </a:pPr>
              <a:t>‹#›</a:t>
            </a:fld>
            <a:endParaRPr lang="en-US" dirty="0"/>
          </a:p>
        </p:txBody>
      </p:sp>
    </p:spTree>
    <p:extLst>
      <p:ext uri="{BB962C8B-B14F-4D97-AF65-F5344CB8AC3E}">
        <p14:creationId xmlns:p14="http://schemas.microsoft.com/office/powerpoint/2010/main" val="147671890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846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89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16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04E69B4-EF7D-B94B-A632-324ED650A790}" type="datetimeFigureOut">
              <a:rPr lang="en-US"/>
              <a:pPr>
                <a:defRPr/>
              </a:pPr>
              <a:t>9/20/2016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E25E4C7-3286-9347-B753-95111E834631}" type="slidenum">
              <a:rPr lang="en-US"/>
              <a:pPr>
                <a:defRPr/>
              </a:pPr>
              <a:t>‹#›</a:t>
            </a:fld>
            <a:endParaRPr lang="en-US" dirty="0"/>
          </a:p>
        </p:txBody>
      </p:sp>
    </p:spTree>
    <p:extLst>
      <p:ext uri="{BB962C8B-B14F-4D97-AF65-F5344CB8AC3E}">
        <p14:creationId xmlns:p14="http://schemas.microsoft.com/office/powerpoint/2010/main" val="61796751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06F1041B-02D8-104C-9C2E-45992A2F16BA}" type="datetimeFigureOut">
              <a:rPr lang="en-US"/>
              <a:pPr>
                <a:defRPr/>
              </a:pPr>
              <a:t>9/20/2016</a:t>
            </a:fld>
            <a:endParaRPr lang="en-US" dirty="0"/>
          </a:p>
        </p:txBody>
      </p:sp>
      <p:sp>
        <p:nvSpPr>
          <p:cNvPr id="9" name="Footer Placeholder 7"/>
          <p:cNvSpPr>
            <a:spLocks noGrp="1"/>
          </p:cNvSpPr>
          <p:nvPr>
            <p:ph type="ftr" sz="quarter" idx="11"/>
          </p:nvPr>
        </p:nvSpPr>
        <p:spPr/>
        <p:txBody>
          <a:bodyPr/>
          <a:lstStyle>
            <a:lvl1pPr>
              <a:defRPr/>
            </a:lvl1pPr>
          </a:lstStyle>
          <a:p>
            <a:pPr>
              <a:defRPr/>
            </a:pPr>
            <a:endParaRPr lang="en-US" dirty="0"/>
          </a:p>
        </p:txBody>
      </p:sp>
      <p:sp>
        <p:nvSpPr>
          <p:cNvPr id="10" name="Slide Number Placeholder 8"/>
          <p:cNvSpPr>
            <a:spLocks noGrp="1"/>
          </p:cNvSpPr>
          <p:nvPr>
            <p:ph type="sldNum" sz="quarter" idx="12"/>
          </p:nvPr>
        </p:nvSpPr>
        <p:spPr/>
        <p:txBody>
          <a:bodyPr/>
          <a:lstStyle>
            <a:lvl1pPr>
              <a:defRPr/>
            </a:lvl1pPr>
          </a:lstStyle>
          <a:p>
            <a:pPr>
              <a:defRPr/>
            </a:pPr>
            <a:fld id="{74FD6EA6-ABAD-A94F-8839-DF6A48211609}" type="slidenum">
              <a:rPr lang="en-US"/>
              <a:pPr>
                <a:defRPr/>
              </a:pPr>
              <a:t>‹#›</a:t>
            </a:fld>
            <a:endParaRPr lang="en-US" dirty="0"/>
          </a:p>
        </p:txBody>
      </p:sp>
    </p:spTree>
    <p:extLst>
      <p:ext uri="{BB962C8B-B14F-4D97-AF65-F5344CB8AC3E}">
        <p14:creationId xmlns:p14="http://schemas.microsoft.com/office/powerpoint/2010/main" val="141204870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49C9FBE-95DF-884D-9BAA-19BDC4890421}" type="datetimeFigureOut">
              <a:rPr lang="en-US"/>
              <a:pPr>
                <a:defRPr/>
              </a:pPr>
              <a:t>9/20/2016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1B8AC3DC-400D-694F-A53A-1508837725D8}" type="slidenum">
              <a:rPr lang="en-US"/>
              <a:pPr>
                <a:defRPr/>
              </a:pPr>
              <a:t>‹#›</a:t>
            </a:fld>
            <a:endParaRPr lang="en-US" dirty="0"/>
          </a:p>
        </p:txBody>
      </p:sp>
    </p:spTree>
    <p:extLst>
      <p:ext uri="{BB962C8B-B14F-4D97-AF65-F5344CB8AC3E}">
        <p14:creationId xmlns:p14="http://schemas.microsoft.com/office/powerpoint/2010/main" val="163272041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9A71F07-4C6A-A445-BE46-F75E23B2160C}" type="datetimeFigureOut">
              <a:rPr lang="en-US"/>
              <a:pPr>
                <a:defRPr/>
              </a:pPr>
              <a:t>9/20/2016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568A5B31-64F2-D54A-8D7F-CE6EEB0AD25F}" type="slidenum">
              <a:rPr lang="en-US"/>
              <a:pPr>
                <a:defRPr/>
              </a:pPr>
              <a:t>‹#›</a:t>
            </a:fld>
            <a:endParaRPr lang="en-US" dirty="0"/>
          </a:p>
        </p:txBody>
      </p:sp>
    </p:spTree>
    <p:extLst>
      <p:ext uri="{BB962C8B-B14F-4D97-AF65-F5344CB8AC3E}">
        <p14:creationId xmlns:p14="http://schemas.microsoft.com/office/powerpoint/2010/main" val="83521368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AFA2FDF4-0879-044E-9B71-6332CEEDAEC9}" type="datetimeFigureOut">
              <a:rPr lang="en-US"/>
              <a:pPr>
                <a:defRPr/>
              </a:pPr>
              <a:t>9/20/2016</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pPr>
              <a:defRPr/>
            </a:pPr>
            <a:fld id="{C6F33866-E43B-7E45-8C07-99AF6A2FBD4E}" type="slidenum">
              <a:rPr lang="en-US"/>
              <a:pPr>
                <a:defRPr/>
              </a:pPr>
              <a:t>‹#›</a:t>
            </a:fld>
            <a:endParaRPr lang="en-US" dirty="0"/>
          </a:p>
        </p:txBody>
      </p:sp>
    </p:spTree>
    <p:extLst>
      <p:ext uri="{BB962C8B-B14F-4D97-AF65-F5344CB8AC3E}">
        <p14:creationId xmlns:p14="http://schemas.microsoft.com/office/powerpoint/2010/main" val="280728004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82B6C7-B5A0-8549-8BAC-029188BCB8C3}" type="datetimeFigureOut">
              <a:rPr lang="en-US"/>
              <a:pPr>
                <a:defRPr/>
              </a:pPr>
              <a:t>9/20/2016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D70652B-EFB7-0149-BEA8-6FC8BDEA9E67}" type="slidenum">
              <a:rPr lang="en-US"/>
              <a:pPr>
                <a:defRPr/>
              </a:pPr>
              <a:t>‹#›</a:t>
            </a:fld>
            <a:endParaRPr lang="en-US" dirty="0"/>
          </a:p>
        </p:txBody>
      </p:sp>
    </p:spTree>
    <p:extLst>
      <p:ext uri="{BB962C8B-B14F-4D97-AF65-F5344CB8AC3E}">
        <p14:creationId xmlns:p14="http://schemas.microsoft.com/office/powerpoint/2010/main" val="119708875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028"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dirty="0">
              <a:solidFill>
                <a:srgbClr val="FFFFFF"/>
              </a:solidFill>
            </a:endParaRPr>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a:defRPr sz="1200">
                <a:solidFill>
                  <a:srgbClr val="FFFFFF"/>
                </a:solidFill>
              </a:defRPr>
            </a:lvl1pPr>
          </a:lstStyle>
          <a:p>
            <a:pPr eaLnBrk="0" fontAlgn="base" hangingPunct="0">
              <a:spcBef>
                <a:spcPct val="0"/>
              </a:spcBef>
              <a:spcAft>
                <a:spcPct val="0"/>
              </a:spcAft>
              <a:defRPr/>
            </a:pPr>
            <a:fld id="{328820E8-5304-8A45-80D5-8464B17CB7FB}" type="datetimeFigureOut">
              <a:rPr lang="en-US">
                <a:latin typeface="Times" charset="0"/>
                <a:ea typeface="ＭＳ Ｐゴシック" charset="0"/>
                <a:cs typeface="ＭＳ Ｐゴシック" charset="0"/>
              </a:rPr>
              <a:pPr eaLnBrk="0" fontAlgn="base" hangingPunct="0">
                <a:spcBef>
                  <a:spcPct val="0"/>
                </a:spcBef>
                <a:spcAft>
                  <a:spcPct val="0"/>
                </a:spcAft>
                <a:defRPr/>
              </a:pPr>
              <a:t>9/20/2016</a:t>
            </a:fld>
            <a:endParaRPr lang="en-US" dirty="0">
              <a:latin typeface="Times" charset="0"/>
              <a:ea typeface="ＭＳ Ｐゴシック" charset="0"/>
              <a:cs typeface="ＭＳ Ｐゴシック" charset="0"/>
            </a:endParaRPr>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a:defRPr sz="1200">
                <a:solidFill>
                  <a:srgbClr val="FFFFFF"/>
                </a:solidFill>
              </a:defRPr>
            </a:lvl1pPr>
          </a:lstStyle>
          <a:p>
            <a:pPr eaLnBrk="0" fontAlgn="base" hangingPunct="0">
              <a:spcBef>
                <a:spcPct val="0"/>
              </a:spcBef>
              <a:spcAft>
                <a:spcPct val="0"/>
              </a:spcAft>
              <a:defRPr/>
            </a:pPr>
            <a:endParaRPr lang="en-US" dirty="0">
              <a:latin typeface="Times" charset="0"/>
              <a:ea typeface="ＭＳ Ｐゴシック" charset="0"/>
              <a:cs typeface="ＭＳ Ｐゴシック" charset="0"/>
            </a:endParaRPr>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a:defRPr sz="1400" b="1">
                <a:solidFill>
                  <a:srgbClr val="FFFFFF"/>
                </a:solidFill>
              </a:defRPr>
            </a:lvl1pPr>
          </a:lstStyle>
          <a:p>
            <a:pPr eaLnBrk="0" fontAlgn="base" hangingPunct="0">
              <a:spcBef>
                <a:spcPct val="0"/>
              </a:spcBef>
              <a:spcAft>
                <a:spcPct val="0"/>
              </a:spcAft>
              <a:defRPr/>
            </a:pPr>
            <a:fld id="{8D4DFFB2-13BC-9240-BA5A-DECF7534E390}" type="slidenum">
              <a:rPr lang="en-US">
                <a:latin typeface="Times" charset="0"/>
                <a:ea typeface="ＭＳ Ｐゴシック" charset="0"/>
                <a:cs typeface="ＭＳ Ｐゴシック" charset="0"/>
              </a:rPr>
              <a:pPr eaLnBrk="0" fontAlgn="base" hangingPunct="0">
                <a:spcBef>
                  <a:spcPct val="0"/>
                </a:spcBef>
                <a:spcAft>
                  <a:spcPct val="0"/>
                </a:spcAft>
                <a:defRPr/>
              </a:pPr>
              <a:t>‹#›</a:t>
            </a:fld>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1504203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eaLnBrk="0" fontAlgn="base" hangingPunct="0">
        <a:spcBef>
          <a:spcPct val="0"/>
        </a:spcBef>
        <a:spcAft>
          <a:spcPct val="0"/>
        </a:spcAft>
        <a:defRPr sz="4000" kern="1200" spc="-10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p:titleStyle>
    <p:body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rgbClr val="000000"/>
          </a:solidFill>
          <a:latin typeface="Helvetica"/>
          <a:ea typeface="ＭＳ Ｐゴシック" charset="0"/>
          <a:cs typeface="ＭＳ Ｐゴシック" charset="0"/>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rgbClr val="000000"/>
          </a:solidFill>
          <a:latin typeface="Helvetica"/>
          <a:ea typeface="ＭＳ Ｐゴシック" charset="0"/>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rgbClr val="000000"/>
          </a:solidFill>
          <a:latin typeface="Helvetica"/>
          <a:ea typeface="ＭＳ Ｐゴシック" charset="0"/>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rgbClr val="000000"/>
          </a:solidFill>
          <a:latin typeface="Helvetica"/>
          <a:ea typeface="ＭＳ Ｐゴシック" charset="0"/>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Helvetica"/>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328820E8-5304-8A45-80D5-8464B17CB7FB}" type="datetimeFigureOut">
              <a:rPr lang="en-US" smtClean="0">
                <a:latin typeface="Times" charset="0"/>
                <a:ea typeface="ＭＳ Ｐゴシック" charset="0"/>
                <a:cs typeface="ＭＳ Ｐゴシック" charset="0"/>
              </a:rPr>
              <a:pPr eaLnBrk="0" fontAlgn="base" hangingPunct="0">
                <a:spcBef>
                  <a:spcPct val="0"/>
                </a:spcBef>
                <a:spcAft>
                  <a:spcPct val="0"/>
                </a:spcAft>
                <a:defRPr/>
              </a:pPr>
              <a:t>9/20/2016</a:t>
            </a:fld>
            <a:endParaRPr lang="en-US" dirty="0">
              <a:latin typeface="Times" charset="0"/>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dirty="0">
              <a:latin typeface="Times" charset="0"/>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8D4DFFB2-13BC-9240-BA5A-DECF7534E390}" type="slidenum">
              <a:rPr lang="en-US" smtClean="0">
                <a:latin typeface="Times" charset="0"/>
                <a:ea typeface="ＭＳ Ｐゴシック" charset="0"/>
                <a:cs typeface="ＭＳ Ｐゴシック" charset="0"/>
              </a:rPr>
              <a:pPr eaLnBrk="0" fontAlgn="base" hangingPunct="0">
                <a:spcBef>
                  <a:spcPct val="0"/>
                </a:spcBef>
                <a:spcAft>
                  <a:spcPct val="0"/>
                </a:spcAft>
                <a:defRPr/>
              </a:pPr>
              <a:t>‹#›</a:t>
            </a:fld>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2729665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8" r:id="rId15"/>
    <p:sldLayoutId id="2147483689" r:id="rId16"/>
    <p:sldLayoutId id="2147483690" r:id="rId17"/>
    <p:sldLayoutId id="2147483691" r:id="rId18"/>
    <p:sldLayoutId id="2147483692" r:id="rId19"/>
    <p:sldLayoutId id="2147483693" r:id="rId20"/>
    <p:sldLayoutId id="2147483694"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3WMTTN5bxY4" TargetMode="External"/><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hyperlink" Target="mailto:SeedFirstPAC@gmail.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
            <a:ext cx="9144000" cy="838199"/>
          </a:xfrm>
          <a:solidFill>
            <a:schemeClr val="accent3"/>
          </a:solidFill>
        </p:spPr>
        <p:txBody>
          <a:bodyPr/>
          <a:lstStyle/>
          <a:p>
            <a:r>
              <a:rPr lang="en-US" b="1" dirty="0" smtClean="0">
                <a:solidFill>
                  <a:schemeClr val="bg1"/>
                </a:solidFill>
              </a:rPr>
              <a:t>ASTA Issues Update</a:t>
            </a:r>
            <a:endParaRPr lang="en-US" b="1" dirty="0">
              <a:solidFill>
                <a:schemeClr val="bg1"/>
              </a:solidFill>
            </a:endParaRPr>
          </a:p>
        </p:txBody>
      </p:sp>
      <p:sp>
        <p:nvSpPr>
          <p:cNvPr id="3" name="Subtitle 2"/>
          <p:cNvSpPr>
            <a:spLocks noGrp="1"/>
          </p:cNvSpPr>
          <p:nvPr>
            <p:ph type="subTitle" idx="1"/>
          </p:nvPr>
        </p:nvSpPr>
        <p:spPr>
          <a:xfrm>
            <a:off x="304800" y="1143000"/>
            <a:ext cx="8305800" cy="3657600"/>
          </a:xfrm>
        </p:spPr>
        <p:txBody>
          <a:bodyPr>
            <a:normAutofit fontScale="77500" lnSpcReduction="20000"/>
          </a:bodyPr>
          <a:lstStyle/>
          <a:p>
            <a:endParaRPr lang="en-US" sz="3800" dirty="0" smtClean="0">
              <a:solidFill>
                <a:schemeClr val="tx1"/>
              </a:solidFill>
            </a:endParaRPr>
          </a:p>
          <a:p>
            <a:r>
              <a:rPr lang="en-US" sz="6400" b="1" dirty="0" smtClean="0">
                <a:solidFill>
                  <a:schemeClr val="tx1"/>
                </a:solidFill>
              </a:rPr>
              <a:t>Andy LaVigne </a:t>
            </a:r>
            <a:endParaRPr lang="en-US" sz="6400" b="1" dirty="0">
              <a:solidFill>
                <a:schemeClr val="tx1"/>
              </a:solidFill>
            </a:endParaRPr>
          </a:p>
          <a:p>
            <a:r>
              <a:rPr lang="en-US" sz="3800" dirty="0" smtClean="0">
                <a:solidFill>
                  <a:schemeClr val="tx1"/>
                </a:solidFill>
              </a:rPr>
              <a:t>ASTA President &amp; CEO</a:t>
            </a:r>
          </a:p>
          <a:p>
            <a:endParaRPr lang="en-US" sz="3800" dirty="0" smtClean="0">
              <a:solidFill>
                <a:schemeClr val="tx1"/>
              </a:solidFill>
            </a:endParaRPr>
          </a:p>
          <a:p>
            <a:r>
              <a:rPr lang="en-US" sz="3800" dirty="0" smtClean="0">
                <a:solidFill>
                  <a:schemeClr val="tx1"/>
                </a:solidFill>
              </a:rPr>
              <a:t>California Seed Association – Mid Year Meeting </a:t>
            </a:r>
          </a:p>
          <a:p>
            <a:r>
              <a:rPr lang="en-US" sz="3800" dirty="0" smtClean="0">
                <a:solidFill>
                  <a:schemeClr val="tx1"/>
                </a:solidFill>
              </a:rPr>
              <a:t>Monterey, CA</a:t>
            </a:r>
          </a:p>
          <a:p>
            <a:r>
              <a:rPr lang="en-US" sz="3800" dirty="0" smtClean="0">
                <a:solidFill>
                  <a:schemeClr val="tx1"/>
                </a:solidFill>
              </a:rPr>
              <a:t>Sept. </a:t>
            </a:r>
            <a:r>
              <a:rPr lang="en-US" sz="3800" dirty="0" smtClean="0">
                <a:solidFill>
                  <a:schemeClr val="tx1"/>
                </a:solidFill>
              </a:rPr>
              <a:t>21, </a:t>
            </a:r>
            <a:r>
              <a:rPr lang="en-US" sz="3800" dirty="0" smtClean="0">
                <a:solidFill>
                  <a:schemeClr val="tx1"/>
                </a:solidFill>
              </a:rPr>
              <a:t>2016</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4953000"/>
            <a:ext cx="3064972" cy="1061046"/>
          </a:xfrm>
          <a:prstGeom prst="rect">
            <a:avLst/>
          </a:prstGeom>
        </p:spPr>
      </p:pic>
    </p:spTree>
    <p:extLst>
      <p:ext uri="{BB962C8B-B14F-4D97-AF65-F5344CB8AC3E}">
        <p14:creationId xmlns:p14="http://schemas.microsoft.com/office/powerpoint/2010/main" val="2468300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chemeClr val="accent3"/>
          </a:solidFill>
        </p:spPr>
        <p:txBody>
          <a:bodyPr>
            <a:normAutofit fontScale="90000"/>
          </a:bodyPr>
          <a:lstStyle/>
          <a:p>
            <a:r>
              <a:rPr lang="en-US" b="1" dirty="0" smtClean="0">
                <a:solidFill>
                  <a:schemeClr val="bg1"/>
                </a:solidFill>
              </a:rPr>
              <a:t>State &amp; Regional Update</a:t>
            </a:r>
            <a:endParaRPr lang="en-US" b="1" dirty="0">
              <a:solidFill>
                <a:schemeClr val="bg1"/>
              </a:solidFill>
            </a:endParaRPr>
          </a:p>
        </p:txBody>
      </p:sp>
      <p:sp>
        <p:nvSpPr>
          <p:cNvPr id="3" name="Content Placeholder 2"/>
          <p:cNvSpPr>
            <a:spLocks noGrp="1"/>
          </p:cNvSpPr>
          <p:nvPr>
            <p:ph idx="1"/>
          </p:nvPr>
        </p:nvSpPr>
        <p:spPr>
          <a:xfrm>
            <a:off x="457200" y="990600"/>
            <a:ext cx="8229600" cy="5123471"/>
          </a:xfrm>
        </p:spPr>
        <p:txBody>
          <a:bodyPr>
            <a:normAutofit fontScale="77500" lnSpcReduction="20000"/>
          </a:bodyPr>
          <a:lstStyle/>
          <a:p>
            <a:pPr marL="0" indent="0">
              <a:buNone/>
            </a:pPr>
            <a:r>
              <a:rPr lang="en-US" sz="4000" b="1" u="sng" dirty="0" smtClean="0"/>
              <a:t>Major Issues </a:t>
            </a:r>
          </a:p>
          <a:p>
            <a:r>
              <a:rPr lang="en-US" dirty="0" smtClean="0"/>
              <a:t>GMO Labeling </a:t>
            </a:r>
          </a:p>
          <a:p>
            <a:pPr lvl="1"/>
            <a:r>
              <a:rPr lang="en-US" dirty="0" smtClean="0"/>
              <a:t>Vermont law went into effect July 1 – now pre-empted!</a:t>
            </a:r>
            <a:endParaRPr lang="en-US" dirty="0"/>
          </a:p>
          <a:p>
            <a:r>
              <a:rPr lang="en-US" dirty="0"/>
              <a:t>State Seed </a:t>
            </a:r>
            <a:r>
              <a:rPr lang="en-US" dirty="0" smtClean="0"/>
              <a:t>Pre-emption</a:t>
            </a:r>
          </a:p>
          <a:p>
            <a:pPr lvl="1"/>
            <a:r>
              <a:rPr lang="en-US" dirty="0" smtClean="0"/>
              <a:t>2016 legislation passed in four states</a:t>
            </a:r>
          </a:p>
          <a:p>
            <a:pPr lvl="1"/>
            <a:r>
              <a:rPr lang="en-US" dirty="0" smtClean="0"/>
              <a:t>25 states with seed preemption</a:t>
            </a:r>
            <a:endParaRPr lang="en-US" dirty="0"/>
          </a:p>
          <a:p>
            <a:r>
              <a:rPr lang="en-US" dirty="0"/>
              <a:t>Seed </a:t>
            </a:r>
            <a:r>
              <a:rPr lang="en-US" dirty="0" smtClean="0"/>
              <a:t>Libraries</a:t>
            </a:r>
          </a:p>
          <a:p>
            <a:pPr lvl="1"/>
            <a:r>
              <a:rPr lang="en-US" dirty="0" smtClean="0"/>
              <a:t>Law passed in Illinois</a:t>
            </a:r>
          </a:p>
          <a:p>
            <a:pPr lvl="1"/>
            <a:r>
              <a:rPr lang="en-US" dirty="0" smtClean="0"/>
              <a:t>Law under consideration in California</a:t>
            </a:r>
            <a:endParaRPr lang="en-US" dirty="0"/>
          </a:p>
          <a:p>
            <a:r>
              <a:rPr lang="en-US" dirty="0"/>
              <a:t>Seed Lab </a:t>
            </a:r>
            <a:r>
              <a:rPr lang="en-US" dirty="0" smtClean="0"/>
              <a:t>Uniformity</a:t>
            </a:r>
          </a:p>
          <a:p>
            <a:pPr lvl="1"/>
            <a:r>
              <a:rPr lang="en-US" dirty="0" smtClean="0"/>
              <a:t>Ongoing process</a:t>
            </a:r>
          </a:p>
          <a:p>
            <a:r>
              <a:rPr lang="en-US" dirty="0" smtClean="0"/>
              <a:t>Arbitration</a:t>
            </a:r>
          </a:p>
          <a:p>
            <a:pPr lvl="1"/>
            <a:r>
              <a:rPr lang="en-US" dirty="0" smtClean="0"/>
              <a:t>RUSSL amendment being considered to deny lawsuits until after </a:t>
            </a:r>
            <a:br>
              <a:rPr lang="en-US" dirty="0" smtClean="0"/>
            </a:br>
            <a:r>
              <a:rPr lang="en-US" dirty="0" smtClean="0"/>
              <a:t>arbitration is complete</a:t>
            </a: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7751" y="5715000"/>
            <a:ext cx="1316421" cy="79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748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62453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69419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solidFill>
            <a:schemeClr val="accent3"/>
          </a:solidFill>
        </p:spPr>
        <p:txBody>
          <a:bodyPr>
            <a:normAutofit fontScale="90000"/>
          </a:bodyPr>
          <a:lstStyle/>
          <a:p>
            <a:r>
              <a:rPr lang="en-US" b="1" dirty="0" smtClean="0">
                <a:solidFill>
                  <a:schemeClr val="bg1"/>
                </a:solidFill>
              </a:rPr>
              <a:t>Core Partners</a:t>
            </a:r>
            <a:endParaRPr lang="en-US" b="1" dirty="0">
              <a:solidFill>
                <a:schemeClr val="bg1"/>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1868662"/>
            <a:ext cx="3552061" cy="1484137"/>
          </a:xfrm>
          <a:prstGeom prst="rect">
            <a:avLst/>
          </a:prstGeom>
        </p:spPr>
      </p:pic>
      <p:pic>
        <p:nvPicPr>
          <p:cNvPr id="1026" name="Picture 2" descr="fuse-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912620"/>
            <a:ext cx="2400300" cy="12401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lsvc01-prod.s3.amazonaws.com/7e0585a6001/90b021a4-079a-44b1-a2e8-69d472d83fa2.jpg?ver=14441383140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355" y="3962402"/>
            <a:ext cx="2584445" cy="1261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557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83" y="0"/>
            <a:ext cx="9205081" cy="762000"/>
          </a:xfrm>
          <a:solidFill>
            <a:schemeClr val="accent3"/>
          </a:solidFill>
        </p:spPr>
        <p:txBody>
          <a:bodyPr>
            <a:normAutofit/>
          </a:bodyPr>
          <a:lstStyle/>
          <a:p>
            <a:r>
              <a:rPr lang="en-US" b="1" dirty="0" smtClean="0">
                <a:solidFill>
                  <a:schemeClr val="bg1"/>
                </a:solidFill>
              </a:rPr>
              <a:t>Communications &amp; Advocacy</a:t>
            </a:r>
            <a:endParaRPr lang="en-US" b="1" dirty="0">
              <a:solidFill>
                <a:schemeClr val="bg1"/>
              </a:solidFill>
            </a:endParaRPr>
          </a:p>
        </p:txBody>
      </p:sp>
      <p:sp>
        <p:nvSpPr>
          <p:cNvPr id="3" name="Content Placeholder 2"/>
          <p:cNvSpPr>
            <a:spLocks noGrp="1"/>
          </p:cNvSpPr>
          <p:nvPr>
            <p:ph idx="1"/>
          </p:nvPr>
        </p:nvSpPr>
        <p:spPr/>
        <p:txBody>
          <a:bodyPr>
            <a:normAutofit/>
          </a:bodyPr>
          <a:lstStyle/>
          <a:p>
            <a:pPr marL="0" indent="0" algn="ctr">
              <a:buNone/>
            </a:pPr>
            <a:r>
              <a:rPr lang="en-US" sz="4400" i="1" dirty="0" smtClean="0"/>
              <a:t>“Better Seed, Better Life” </a:t>
            </a:r>
            <a:endParaRPr lang="en-US" sz="4400" i="1" dirty="0"/>
          </a:p>
        </p:txBody>
      </p:sp>
      <p:pic>
        <p:nvPicPr>
          <p:cNvPr id="4" name="Picture 3" descr="GettyImages-132308338.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25634" t="20224" r="4021"/>
          <a:stretch/>
        </p:blipFill>
        <p:spPr>
          <a:xfrm>
            <a:off x="0" y="762000"/>
            <a:ext cx="9143999" cy="6096000"/>
          </a:xfrm>
          <a:prstGeom prst="rect">
            <a:avLst/>
          </a:prstGeom>
        </p:spPr>
      </p:pic>
      <p:pic>
        <p:nvPicPr>
          <p:cNvPr id="5" name="Picture 4" descr="covertitle-22-2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2289917"/>
            <a:ext cx="6278636" cy="2053483"/>
          </a:xfrm>
          <a:prstGeom prst="rect">
            <a:avLst/>
          </a:prstGeom>
        </p:spPr>
      </p:pic>
    </p:spTree>
    <p:extLst>
      <p:ext uri="{BB962C8B-B14F-4D97-AF65-F5344CB8AC3E}">
        <p14:creationId xmlns:p14="http://schemas.microsoft.com/office/powerpoint/2010/main" val="3744930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304800"/>
            <a:ext cx="4724400" cy="914400"/>
          </a:xfrm>
        </p:spPr>
        <p:txBody>
          <a:bodyPr>
            <a:normAutofit fontScale="90000"/>
          </a:bodyPr>
          <a:lstStyle/>
          <a:p>
            <a:r>
              <a:rPr lang="en-US" sz="3600" cap="none" dirty="0" smtClean="0"/>
              <a:t>“Better Seed, Better Life”</a:t>
            </a:r>
            <a:br>
              <a:rPr lang="en-US" sz="3600" cap="none" dirty="0" smtClean="0"/>
            </a:br>
            <a:r>
              <a:rPr lang="en-US" sz="3600" cap="none" dirty="0" smtClean="0"/>
              <a:t>Communications Initiative </a:t>
            </a:r>
            <a:r>
              <a:rPr lang="en-US" b="0" cap="none" dirty="0" smtClean="0"/>
              <a:t/>
            </a:r>
            <a:br>
              <a:rPr lang="en-US" b="0" cap="none" dirty="0" smtClean="0"/>
            </a:br>
            <a:endParaRPr lang="en-US" b="0" cap="none" dirty="0"/>
          </a:p>
        </p:txBody>
      </p:sp>
      <p:sp>
        <p:nvSpPr>
          <p:cNvPr id="3" name="TextBox 2"/>
          <p:cNvSpPr txBox="1"/>
          <p:nvPr/>
        </p:nvSpPr>
        <p:spPr>
          <a:xfrm>
            <a:off x="457200" y="1524000"/>
            <a:ext cx="5257800" cy="4524315"/>
          </a:xfrm>
          <a:prstGeom prst="rect">
            <a:avLst/>
          </a:prstGeom>
          <a:noFill/>
        </p:spPr>
        <p:txBody>
          <a:bodyPr wrap="square" rtlCol="0">
            <a:spAutoFit/>
          </a:bodyPr>
          <a:lstStyle/>
          <a:p>
            <a:r>
              <a:rPr lang="en-US" sz="2800" b="1" i="1" dirty="0" smtClean="0">
                <a:solidFill>
                  <a:srgbClr val="0070C0"/>
                </a:solidFill>
              </a:rPr>
              <a:t>www.BetterSeed.org</a:t>
            </a:r>
            <a:r>
              <a:rPr lang="en-US" sz="3200" b="1" i="1" dirty="0" smtClean="0">
                <a:solidFill>
                  <a:srgbClr val="0070C0"/>
                </a:solidFill>
              </a:rPr>
              <a:t> </a:t>
            </a:r>
          </a:p>
          <a:p>
            <a:pPr marL="342900" indent="-342900">
              <a:buFont typeface="Arial" panose="020B0604020202020204" pitchFamily="34" charset="0"/>
              <a:buChar char="•"/>
            </a:pPr>
            <a:r>
              <a:rPr lang="en-US" sz="2000" dirty="0" smtClean="0"/>
              <a:t>The new “go to” source for value chain, industry allies &amp; policymakers</a:t>
            </a:r>
          </a:p>
          <a:p>
            <a:pPr marL="342900" indent="-342900">
              <a:buFont typeface="Arial" panose="020B0604020202020204" pitchFamily="34" charset="0"/>
              <a:buChar char="•"/>
            </a:pPr>
            <a:r>
              <a:rPr lang="en-US" sz="2000" dirty="0" smtClean="0"/>
              <a:t>Mobile-optimized, open-source CMS platform</a:t>
            </a:r>
          </a:p>
          <a:p>
            <a:pPr marL="342900" indent="-342900">
              <a:buFont typeface="Arial" panose="020B0604020202020204" pitchFamily="34" charset="0"/>
              <a:buChar char="•"/>
            </a:pPr>
            <a:r>
              <a:rPr lang="en-US" sz="2000" dirty="0" smtClean="0"/>
              <a:t>Refreshed look and feel</a:t>
            </a:r>
            <a:endParaRPr lang="en-US" sz="2000" i="1" dirty="0" smtClean="0">
              <a:solidFill>
                <a:srgbClr val="0070C0"/>
              </a:solidFill>
            </a:endParaRPr>
          </a:p>
          <a:p>
            <a:r>
              <a:rPr lang="en-US" sz="2800" b="1" dirty="0" smtClean="0"/>
              <a:t>ASTA Brand Refresh</a:t>
            </a:r>
          </a:p>
          <a:p>
            <a:pPr marL="457200" indent="-457200">
              <a:buFont typeface="Arial" panose="020B0604020202020204" pitchFamily="34" charset="0"/>
              <a:buChar char="•"/>
            </a:pPr>
            <a:r>
              <a:rPr lang="en-US" sz="2000" dirty="0" smtClean="0"/>
              <a:t>Refreshed look &amp; feel while honoring ASTA’s strong history</a:t>
            </a:r>
          </a:p>
          <a:p>
            <a:pPr marL="457200" indent="-457200">
              <a:buFont typeface="Arial" panose="020B0604020202020204" pitchFamily="34" charset="0"/>
              <a:buChar char="•"/>
            </a:pPr>
            <a:r>
              <a:rPr lang="en-US" sz="2000" dirty="0" smtClean="0"/>
              <a:t>Updated logo variations to increase </a:t>
            </a:r>
            <a:r>
              <a:rPr lang="en-US" sz="2000" dirty="0"/>
              <a:t>the utility of the brand and differentiate </a:t>
            </a:r>
            <a:r>
              <a:rPr lang="en-US" sz="2000" dirty="0" smtClean="0"/>
              <a:t>ASTA from other </a:t>
            </a:r>
            <a:r>
              <a:rPr lang="en-US" sz="2000" dirty="0"/>
              <a:t>"A-S-T-A" </a:t>
            </a:r>
            <a:r>
              <a:rPr lang="en-US" sz="2000" dirty="0" smtClean="0"/>
              <a:t>organizations.</a:t>
            </a:r>
          </a:p>
          <a:p>
            <a:r>
              <a:rPr lang="en-US" sz="2800" b="1" dirty="0" smtClean="0"/>
              <a:t>Core Messaging Deck &amp; Modules </a:t>
            </a:r>
          </a:p>
          <a:p>
            <a:pPr marL="342900" indent="-342900">
              <a:buFont typeface="Arial" panose="020B0604020202020204" pitchFamily="34" charset="0"/>
              <a:buChar char="•"/>
            </a:pPr>
            <a:r>
              <a:rPr lang="en-US" sz="2000" dirty="0" smtClean="0"/>
              <a:t>Customizable, turn-key resource </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446314"/>
            <a:ext cx="301947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5997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tyImages-5474570171.jpg"/>
          <p:cNvPicPr>
            <a:picLocks noChangeAspect="1"/>
          </p:cNvPicPr>
          <p:nvPr/>
        </p:nvPicPr>
        <p:blipFill rotWithShape="1">
          <a:blip r:embed="rId3" cstate="print">
            <a:extLst>
              <a:ext uri="{28A0092B-C50C-407E-A947-70E740481C1C}">
                <a14:useLocalDpi xmlns:a14="http://schemas.microsoft.com/office/drawing/2010/main" val="0"/>
              </a:ext>
            </a:extLst>
          </a:blip>
          <a:srcRect l="53229" t="24933" r="25422" b="1225"/>
          <a:stretch/>
        </p:blipFill>
        <p:spPr>
          <a:xfrm>
            <a:off x="1" y="2613"/>
            <a:ext cx="2251714" cy="5841327"/>
          </a:xfrm>
          <a:prstGeom prst="rect">
            <a:avLst/>
          </a:prstGeom>
        </p:spPr>
      </p:pic>
      <p:pic>
        <p:nvPicPr>
          <p:cNvPr id="20" name="Picture 19" descr="GettyImages-116867391.jpg"/>
          <p:cNvPicPr>
            <a:picLocks noChangeAspect="1"/>
          </p:cNvPicPr>
          <p:nvPr/>
        </p:nvPicPr>
        <p:blipFill rotWithShape="1">
          <a:blip r:embed="rId4" cstate="print">
            <a:extLst>
              <a:ext uri="{28A0092B-C50C-407E-A947-70E740481C1C}">
                <a14:useLocalDpi xmlns:a14="http://schemas.microsoft.com/office/drawing/2010/main" val="0"/>
              </a:ext>
            </a:extLst>
          </a:blip>
          <a:srcRect l="-7836" t="13523" r="9801" b="29283"/>
          <a:stretch/>
        </p:blipFill>
        <p:spPr>
          <a:xfrm>
            <a:off x="2465936" y="0"/>
            <a:ext cx="6678065" cy="5843940"/>
          </a:xfrm>
          <a:prstGeom prst="rect">
            <a:avLst/>
          </a:prstGeom>
        </p:spPr>
      </p:pic>
      <p:pic>
        <p:nvPicPr>
          <p:cNvPr id="4" name="Picture 3" descr="GettyImages-157587366-retouched.jpg"/>
          <p:cNvPicPr>
            <a:picLocks noChangeAspect="1"/>
          </p:cNvPicPr>
          <p:nvPr/>
        </p:nvPicPr>
        <p:blipFill rotWithShape="1">
          <a:blip r:embed="rId5" cstate="print">
            <a:extLst>
              <a:ext uri="{28A0092B-C50C-407E-A947-70E740481C1C}">
                <a14:useLocalDpi xmlns:a14="http://schemas.microsoft.com/office/drawing/2010/main" val="0"/>
              </a:ext>
            </a:extLst>
          </a:blip>
          <a:srcRect l="16099" t="18999" r="66692" b="14380"/>
          <a:stretch/>
        </p:blipFill>
        <p:spPr>
          <a:xfrm>
            <a:off x="4587462" y="-9145"/>
            <a:ext cx="2267827" cy="5853085"/>
          </a:xfrm>
          <a:prstGeom prst="rect">
            <a:avLst/>
          </a:prstGeom>
        </p:spPr>
      </p:pic>
      <p:pic>
        <p:nvPicPr>
          <p:cNvPr id="5" name="Picture 4" descr="GettyImages-120056315.jpg"/>
          <p:cNvPicPr>
            <a:picLocks noChangeAspect="1"/>
          </p:cNvPicPr>
          <p:nvPr/>
        </p:nvPicPr>
        <p:blipFill rotWithShape="1">
          <a:blip r:embed="rId6" cstate="print">
            <a:extLst>
              <a:ext uri="{28A0092B-C50C-407E-A947-70E740481C1C}">
                <a14:useLocalDpi xmlns:a14="http://schemas.microsoft.com/office/drawing/2010/main" val="0"/>
              </a:ext>
            </a:extLst>
          </a:blip>
          <a:srcRect l="37858" t="-147" r="35568" b="6753"/>
          <a:stretch/>
        </p:blipFill>
        <p:spPr>
          <a:xfrm>
            <a:off x="2285673" y="-9145"/>
            <a:ext cx="2290029" cy="5853085"/>
          </a:xfrm>
          <a:prstGeom prst="rect">
            <a:avLst/>
          </a:prstGeom>
        </p:spPr>
      </p:pic>
      <p:pic>
        <p:nvPicPr>
          <p:cNvPr id="12" name="Picture 11" descr="FUEL-white-1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8510" y="1095052"/>
            <a:ext cx="1815787" cy="1878093"/>
          </a:xfrm>
          <a:prstGeom prst="rect">
            <a:avLst/>
          </a:prstGeom>
        </p:spPr>
      </p:pic>
      <p:pic>
        <p:nvPicPr>
          <p:cNvPr id="13" name="Picture 12" descr="CLOTHING-white-1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5966" y="1095052"/>
            <a:ext cx="1815787" cy="1878093"/>
          </a:xfrm>
          <a:prstGeom prst="rect">
            <a:avLst/>
          </a:prstGeom>
        </p:spPr>
      </p:pic>
      <p:pic>
        <p:nvPicPr>
          <p:cNvPr id="14" name="Picture 13" descr="FOOD-white-1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466" y="1095052"/>
            <a:ext cx="1815787" cy="1878093"/>
          </a:xfrm>
          <a:prstGeom prst="rect">
            <a:avLst/>
          </a:prstGeom>
        </p:spPr>
      </p:pic>
      <p:sp>
        <p:nvSpPr>
          <p:cNvPr id="21" name="Rectangle 20"/>
          <p:cNvSpPr/>
          <p:nvPr/>
        </p:nvSpPr>
        <p:spPr>
          <a:xfrm flipH="1">
            <a:off x="2251714" y="-9145"/>
            <a:ext cx="45719" cy="68840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flipH="1">
            <a:off x="6842913" y="-9145"/>
            <a:ext cx="45719" cy="68840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itle 1"/>
          <p:cNvSpPr txBox="1">
            <a:spLocks/>
          </p:cNvSpPr>
          <p:nvPr/>
        </p:nvSpPr>
        <p:spPr>
          <a:xfrm>
            <a:off x="6902682" y="3131465"/>
            <a:ext cx="2182354" cy="419186"/>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FFFFFF"/>
                </a:solidFill>
                <a:latin typeface="+mj-lt"/>
                <a:ea typeface="+mj-ea"/>
                <a:cs typeface="+mj-cs"/>
              </a:defRPr>
            </a:lvl1pPr>
          </a:lstStyle>
          <a:p>
            <a:pPr algn="ctr"/>
            <a:r>
              <a:rPr lang="en-US" sz="2800" b="1" spc="100" dirty="0" smtClean="0">
                <a:solidFill>
                  <a:schemeClr val="bg1"/>
                </a:solidFill>
                <a:latin typeface="Avenir Black"/>
                <a:cs typeface="Avenir Black"/>
              </a:rPr>
              <a:t>FIBER</a:t>
            </a:r>
            <a:endParaRPr lang="en-US" sz="2800" b="1" spc="100" dirty="0">
              <a:solidFill>
                <a:schemeClr val="bg1"/>
              </a:solidFill>
              <a:latin typeface="Avenir Black"/>
              <a:cs typeface="Avenir Black"/>
            </a:endParaRPr>
          </a:p>
        </p:txBody>
      </p:sp>
      <p:sp>
        <p:nvSpPr>
          <p:cNvPr id="25" name="Title 1"/>
          <p:cNvSpPr txBox="1">
            <a:spLocks/>
          </p:cNvSpPr>
          <p:nvPr/>
        </p:nvSpPr>
        <p:spPr>
          <a:xfrm>
            <a:off x="5154947" y="3131465"/>
            <a:ext cx="1465270" cy="37191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FFFFFF"/>
                </a:solidFill>
                <a:latin typeface="+mj-lt"/>
                <a:ea typeface="+mj-ea"/>
                <a:cs typeface="+mj-cs"/>
              </a:defRPr>
            </a:lvl1pPr>
          </a:lstStyle>
          <a:p>
            <a:r>
              <a:rPr lang="en-US" sz="2800" b="1" spc="100" dirty="0" smtClean="0">
                <a:solidFill>
                  <a:schemeClr val="bg1"/>
                </a:solidFill>
                <a:latin typeface="Avenir Black"/>
                <a:cs typeface="Avenir Black"/>
              </a:rPr>
              <a:t>FUEL</a:t>
            </a:r>
            <a:endParaRPr lang="en-US" sz="2800" b="1" spc="100" dirty="0">
              <a:solidFill>
                <a:schemeClr val="bg1"/>
              </a:solidFill>
              <a:latin typeface="Avenir Black"/>
              <a:cs typeface="Avenir Black"/>
            </a:endParaRPr>
          </a:p>
        </p:txBody>
      </p:sp>
      <p:sp>
        <p:nvSpPr>
          <p:cNvPr id="26" name="Title 1"/>
          <p:cNvSpPr txBox="1">
            <a:spLocks/>
          </p:cNvSpPr>
          <p:nvPr/>
        </p:nvSpPr>
        <p:spPr>
          <a:xfrm>
            <a:off x="453897" y="3131465"/>
            <a:ext cx="1380925" cy="419186"/>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FFFFFF"/>
                </a:solidFill>
                <a:latin typeface="+mj-lt"/>
                <a:ea typeface="+mj-ea"/>
                <a:cs typeface="+mj-cs"/>
              </a:defRPr>
            </a:lvl1pPr>
          </a:lstStyle>
          <a:p>
            <a:r>
              <a:rPr lang="en-US" sz="2800" b="1" spc="100" dirty="0" smtClean="0">
                <a:solidFill>
                  <a:schemeClr val="bg1"/>
                </a:solidFill>
                <a:latin typeface="Avenir Black"/>
                <a:cs typeface="Avenir Black"/>
              </a:rPr>
              <a:t>FOOD</a:t>
            </a:r>
            <a:endParaRPr lang="en-US" sz="2800" b="1" spc="100" dirty="0">
              <a:solidFill>
                <a:schemeClr val="bg1"/>
              </a:solidFill>
              <a:latin typeface="Avenir Black"/>
              <a:cs typeface="Avenir Black"/>
            </a:endParaRPr>
          </a:p>
        </p:txBody>
      </p:sp>
      <p:sp>
        <p:nvSpPr>
          <p:cNvPr id="17" name="Rectangle 16"/>
          <p:cNvSpPr/>
          <p:nvPr/>
        </p:nvSpPr>
        <p:spPr>
          <a:xfrm flipH="1">
            <a:off x="4541743" y="-9145"/>
            <a:ext cx="45719" cy="68840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itle 1"/>
          <p:cNvSpPr txBox="1">
            <a:spLocks/>
          </p:cNvSpPr>
          <p:nvPr/>
        </p:nvSpPr>
        <p:spPr>
          <a:xfrm>
            <a:off x="2824639" y="3131465"/>
            <a:ext cx="1380925" cy="419186"/>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FFFFFF"/>
                </a:solidFill>
                <a:latin typeface="+mj-lt"/>
                <a:ea typeface="+mj-ea"/>
                <a:cs typeface="+mj-cs"/>
              </a:defRPr>
            </a:lvl1pPr>
          </a:lstStyle>
          <a:p>
            <a:r>
              <a:rPr lang="en-US" sz="2800" b="1" spc="100" dirty="0" smtClean="0">
                <a:solidFill>
                  <a:schemeClr val="bg1"/>
                </a:solidFill>
                <a:latin typeface="Avenir Black"/>
                <a:cs typeface="Avenir Black"/>
              </a:rPr>
              <a:t>FEED</a:t>
            </a:r>
            <a:endParaRPr lang="en-US" sz="2800" b="1" spc="100" dirty="0">
              <a:solidFill>
                <a:schemeClr val="bg1"/>
              </a:solidFill>
              <a:latin typeface="Avenir Black"/>
              <a:cs typeface="Avenir Black"/>
            </a:endParaRPr>
          </a:p>
        </p:txBody>
      </p:sp>
      <p:pic>
        <p:nvPicPr>
          <p:cNvPr id="7" name="Picture 6" descr="cow-11.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12766" y="1095052"/>
            <a:ext cx="1820731" cy="1883208"/>
          </a:xfrm>
          <a:prstGeom prst="rect">
            <a:avLst/>
          </a:prstGeom>
        </p:spPr>
      </p:pic>
      <p:sp>
        <p:nvSpPr>
          <p:cNvPr id="27" name="Rectangle 26"/>
          <p:cNvSpPr/>
          <p:nvPr/>
        </p:nvSpPr>
        <p:spPr>
          <a:xfrm>
            <a:off x="-1" y="5886137"/>
            <a:ext cx="9160934" cy="1004836"/>
          </a:xfrm>
          <a:prstGeom prst="rect">
            <a:avLst/>
          </a:prstGeom>
          <a:solidFill>
            <a:srgbClr val="3F4C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F4C57"/>
              </a:solidFill>
            </a:endParaRPr>
          </a:p>
        </p:txBody>
      </p:sp>
      <p:sp>
        <p:nvSpPr>
          <p:cNvPr id="19" name="Rectangle 18"/>
          <p:cNvSpPr/>
          <p:nvPr/>
        </p:nvSpPr>
        <p:spPr>
          <a:xfrm>
            <a:off x="369455" y="5940882"/>
            <a:ext cx="8238323" cy="764312"/>
          </a:xfrm>
          <a:prstGeom prst="rect">
            <a:avLst/>
          </a:prstGeom>
        </p:spPr>
        <p:txBody>
          <a:bodyPr wrap="square">
            <a:spAutoFit/>
          </a:bodyPr>
          <a:lstStyle/>
          <a:p>
            <a:pPr lvl="0">
              <a:lnSpc>
                <a:spcPct val="110000"/>
              </a:lnSpc>
            </a:pPr>
            <a:r>
              <a:rPr lang="en-US" sz="2000" dirty="0">
                <a:solidFill>
                  <a:schemeClr val="bg1"/>
                </a:solidFill>
                <a:latin typeface="Avenir Medium"/>
                <a:cs typeface="Avenir Medium"/>
              </a:rPr>
              <a:t>Many things that enhance our quality of life can be traced back to a seed someone planted.</a:t>
            </a:r>
          </a:p>
        </p:txBody>
      </p:sp>
    </p:spTree>
    <p:extLst>
      <p:ext uri="{BB962C8B-B14F-4D97-AF65-F5344CB8AC3E}">
        <p14:creationId xmlns:p14="http://schemas.microsoft.com/office/powerpoint/2010/main" val="35768226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 y="2370"/>
            <a:ext cx="9143999" cy="1145978"/>
          </a:xfrm>
          <a:prstGeom prst="rect">
            <a:avLst/>
          </a:prstGeom>
          <a:solidFill>
            <a:srgbClr val="3F4C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F4C57"/>
              </a:solidFill>
            </a:endParaRPr>
          </a:p>
        </p:txBody>
      </p:sp>
      <p:sp>
        <p:nvSpPr>
          <p:cNvPr id="7" name="Rectangle 6"/>
          <p:cNvSpPr/>
          <p:nvPr/>
        </p:nvSpPr>
        <p:spPr>
          <a:xfrm>
            <a:off x="348261" y="84612"/>
            <a:ext cx="8409835" cy="830997"/>
          </a:xfrm>
          <a:prstGeom prst="rect">
            <a:avLst/>
          </a:prstGeom>
        </p:spPr>
        <p:txBody>
          <a:bodyPr wrap="square">
            <a:spAutoFit/>
          </a:bodyPr>
          <a:lstStyle/>
          <a:p>
            <a:pPr algn="l">
              <a:lnSpc>
                <a:spcPct val="120000"/>
              </a:lnSpc>
            </a:pPr>
            <a:r>
              <a:rPr lang="en-US" sz="2000" dirty="0" smtClean="0">
                <a:solidFill>
                  <a:schemeClr val="bg1"/>
                </a:solidFill>
                <a:latin typeface="Avenir Medium"/>
                <a:cs typeface="Avenir Medium"/>
              </a:rPr>
              <a:t>ASTA represents companies who breed, process and package seed of every type.  </a:t>
            </a:r>
            <a:endParaRPr lang="en-US" sz="2000" dirty="0">
              <a:solidFill>
                <a:schemeClr val="bg1"/>
              </a:solidFill>
              <a:latin typeface="Avenir Medium"/>
              <a:cs typeface="Avenir Medium"/>
            </a:endParaRPr>
          </a:p>
        </p:txBody>
      </p:sp>
      <p:pic>
        <p:nvPicPr>
          <p:cNvPr id="2" name="Picture 1" descr="ASTA ppt deck graphics-2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8895"/>
            <a:ext cx="9144001" cy="5766410"/>
          </a:xfrm>
          <a:prstGeom prst="rect">
            <a:avLst/>
          </a:prstGeom>
        </p:spPr>
      </p:pic>
    </p:spTree>
    <p:extLst>
      <p:ext uri="{BB962C8B-B14F-4D97-AF65-F5344CB8AC3E}">
        <p14:creationId xmlns:p14="http://schemas.microsoft.com/office/powerpoint/2010/main" val="591131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GettyImages-56660776.jpg"/>
          <p:cNvPicPr>
            <a:picLocks noChangeAspect="1"/>
          </p:cNvPicPr>
          <p:nvPr/>
        </p:nvPicPr>
        <p:blipFill rotWithShape="1">
          <a:blip r:embed="rId3" cstate="print">
            <a:extLst>
              <a:ext uri="{28A0092B-C50C-407E-A947-70E740481C1C}">
                <a14:useLocalDpi xmlns:a14="http://schemas.microsoft.com/office/drawing/2010/main" val="0"/>
              </a:ext>
            </a:extLst>
          </a:blip>
          <a:srcRect l="1832" t="11647" r="4732" b="1512"/>
          <a:stretch/>
        </p:blipFill>
        <p:spPr>
          <a:xfrm>
            <a:off x="0" y="1192144"/>
            <a:ext cx="9144000" cy="5665856"/>
          </a:xfrm>
          <a:prstGeom prst="rect">
            <a:avLst/>
          </a:prstGeom>
        </p:spPr>
      </p:pic>
      <p:sp>
        <p:nvSpPr>
          <p:cNvPr id="9" name="Rectangle 8"/>
          <p:cNvSpPr/>
          <p:nvPr/>
        </p:nvSpPr>
        <p:spPr>
          <a:xfrm>
            <a:off x="-1" y="2370"/>
            <a:ext cx="9143999" cy="1145978"/>
          </a:xfrm>
          <a:prstGeom prst="rect">
            <a:avLst/>
          </a:prstGeom>
          <a:solidFill>
            <a:srgbClr val="3F4C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F4C57"/>
              </a:solidFill>
            </a:endParaRPr>
          </a:p>
        </p:txBody>
      </p:sp>
      <p:sp>
        <p:nvSpPr>
          <p:cNvPr id="7" name="Rectangle 6"/>
          <p:cNvSpPr/>
          <p:nvPr/>
        </p:nvSpPr>
        <p:spPr>
          <a:xfrm>
            <a:off x="348261" y="84612"/>
            <a:ext cx="8511857" cy="830997"/>
          </a:xfrm>
          <a:prstGeom prst="rect">
            <a:avLst/>
          </a:prstGeom>
        </p:spPr>
        <p:txBody>
          <a:bodyPr wrap="square">
            <a:spAutoFit/>
          </a:bodyPr>
          <a:lstStyle/>
          <a:p>
            <a:pPr>
              <a:lnSpc>
                <a:spcPct val="120000"/>
              </a:lnSpc>
            </a:pPr>
            <a:r>
              <a:rPr lang="en-US" sz="2000" dirty="0">
                <a:solidFill>
                  <a:schemeClr val="bg1"/>
                </a:solidFill>
                <a:latin typeface="Avenir Medium"/>
                <a:cs typeface="Avenir Medium"/>
              </a:rPr>
              <a:t>Seed improvement is </a:t>
            </a:r>
            <a:r>
              <a:rPr lang="en-US" sz="2000" dirty="0" smtClean="0">
                <a:solidFill>
                  <a:schemeClr val="bg1"/>
                </a:solidFill>
                <a:latin typeface="Avenir Medium"/>
                <a:cs typeface="Avenir Medium"/>
              </a:rPr>
              <a:t>about selecting new </a:t>
            </a:r>
            <a:r>
              <a:rPr lang="en-US" sz="2000" dirty="0">
                <a:solidFill>
                  <a:schemeClr val="bg1"/>
                </a:solidFill>
                <a:latin typeface="Avenir Medium"/>
                <a:cs typeface="Avenir Medium"/>
              </a:rPr>
              <a:t>seed varieties </a:t>
            </a:r>
            <a:r>
              <a:rPr lang="en-US" sz="2000" dirty="0" smtClean="0">
                <a:solidFill>
                  <a:schemeClr val="bg1"/>
                </a:solidFill>
                <a:latin typeface="Avenir Medium"/>
                <a:cs typeface="Avenir Medium"/>
              </a:rPr>
              <a:t>through plant breeding tools and techniques.</a:t>
            </a:r>
            <a:endParaRPr lang="en-US" sz="2000" dirty="0">
              <a:solidFill>
                <a:schemeClr val="bg1"/>
              </a:solidFill>
              <a:latin typeface="Avenir Medium"/>
              <a:cs typeface="Avenir Medium"/>
            </a:endParaRPr>
          </a:p>
        </p:txBody>
      </p:sp>
      <p:pic>
        <p:nvPicPr>
          <p:cNvPr id="6" name="Picture 5" descr="ASTA logo 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9399" y="6011670"/>
            <a:ext cx="848015" cy="514065"/>
          </a:xfrm>
          <a:prstGeom prst="rect">
            <a:avLst/>
          </a:prstGeom>
        </p:spPr>
      </p:pic>
    </p:spTree>
    <p:extLst>
      <p:ext uri="{BB962C8B-B14F-4D97-AF65-F5344CB8AC3E}">
        <p14:creationId xmlns:p14="http://schemas.microsoft.com/office/powerpoint/2010/main" val="2812496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DSC_1036 retouched.jpg"/>
          <p:cNvPicPr>
            <a:picLocks noChangeAspect="1"/>
          </p:cNvPicPr>
          <p:nvPr/>
        </p:nvPicPr>
        <p:blipFill rotWithShape="1">
          <a:blip r:embed="rId3" cstate="print">
            <a:extLst>
              <a:ext uri="{28A0092B-C50C-407E-A947-70E740481C1C}">
                <a14:useLocalDpi xmlns:a14="http://schemas.microsoft.com/office/drawing/2010/main" val="0"/>
              </a:ext>
            </a:extLst>
          </a:blip>
          <a:srcRect l="8583" t="19483" r="65994" b="2458"/>
          <a:stretch/>
        </p:blipFill>
        <p:spPr>
          <a:xfrm flipH="1">
            <a:off x="6146487" y="722612"/>
            <a:ext cx="2997511" cy="6135387"/>
          </a:xfrm>
          <a:prstGeom prst="rect">
            <a:avLst/>
          </a:prstGeom>
        </p:spPr>
      </p:pic>
      <p:pic>
        <p:nvPicPr>
          <p:cNvPr id="16" name="Picture 15" descr="GettyImages-522933243 retouched.jpg"/>
          <p:cNvPicPr>
            <a:picLocks noChangeAspect="1"/>
          </p:cNvPicPr>
          <p:nvPr/>
        </p:nvPicPr>
        <p:blipFill rotWithShape="1">
          <a:blip r:embed="rId4" cstate="print">
            <a:extLst>
              <a:ext uri="{28A0092B-C50C-407E-A947-70E740481C1C}">
                <a14:useLocalDpi xmlns:a14="http://schemas.microsoft.com/office/drawing/2010/main" val="0"/>
              </a:ext>
            </a:extLst>
          </a:blip>
          <a:srcRect l="28445" r="36872" b="3916"/>
          <a:stretch/>
        </p:blipFill>
        <p:spPr>
          <a:xfrm>
            <a:off x="0" y="722613"/>
            <a:ext cx="3317876" cy="6135387"/>
          </a:xfrm>
          <a:prstGeom prst="rect">
            <a:avLst/>
          </a:prstGeom>
        </p:spPr>
      </p:pic>
      <p:pic>
        <p:nvPicPr>
          <p:cNvPr id="19" name="Picture 18" descr="GettyImages-922966081.jpg"/>
          <p:cNvPicPr>
            <a:picLocks noChangeAspect="1"/>
          </p:cNvPicPr>
          <p:nvPr/>
        </p:nvPicPr>
        <p:blipFill rotWithShape="1">
          <a:blip r:embed="rId5" cstate="print">
            <a:extLst>
              <a:ext uri="{28A0092B-C50C-407E-A947-70E740481C1C}">
                <a14:useLocalDpi xmlns:a14="http://schemas.microsoft.com/office/drawing/2010/main" val="0"/>
              </a:ext>
            </a:extLst>
          </a:blip>
          <a:srcRect l="72309" t="42551" r="11495" b="9233"/>
          <a:stretch/>
        </p:blipFill>
        <p:spPr>
          <a:xfrm>
            <a:off x="3055640" y="722612"/>
            <a:ext cx="3090849" cy="6135387"/>
          </a:xfrm>
          <a:prstGeom prst="rect">
            <a:avLst/>
          </a:prstGeom>
        </p:spPr>
      </p:pic>
      <p:sp>
        <p:nvSpPr>
          <p:cNvPr id="28" name="Rectangle 27"/>
          <p:cNvSpPr/>
          <p:nvPr/>
        </p:nvSpPr>
        <p:spPr>
          <a:xfrm flipH="1">
            <a:off x="3010204" y="-21453"/>
            <a:ext cx="45719" cy="68840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flipH="1">
            <a:off x="6100770" y="-21000"/>
            <a:ext cx="45719" cy="68840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tle 1"/>
          <p:cNvSpPr txBox="1">
            <a:spLocks/>
          </p:cNvSpPr>
          <p:nvPr/>
        </p:nvSpPr>
        <p:spPr>
          <a:xfrm>
            <a:off x="6759025" y="3866451"/>
            <a:ext cx="1999071" cy="10389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FFFFFF"/>
                </a:solidFill>
                <a:latin typeface="+mj-lt"/>
                <a:ea typeface="+mj-ea"/>
                <a:cs typeface="+mj-cs"/>
              </a:defRPr>
            </a:lvl1pPr>
          </a:lstStyle>
          <a:p>
            <a:pPr algn="ctr"/>
            <a:r>
              <a:rPr lang="en-US" sz="2200" b="1" spc="100" dirty="0" smtClean="0">
                <a:solidFill>
                  <a:schemeClr val="bg1"/>
                </a:solidFill>
                <a:latin typeface="Avenir Black"/>
                <a:cs typeface="Avenir Black"/>
              </a:rPr>
              <a:t>HEALTH &amp; WELLNESS</a:t>
            </a:r>
            <a:endParaRPr lang="en-US" sz="2200" b="1" spc="100" dirty="0">
              <a:solidFill>
                <a:schemeClr val="bg1"/>
              </a:solidFill>
              <a:latin typeface="Avenir Black"/>
              <a:cs typeface="Avenir Black"/>
            </a:endParaRPr>
          </a:p>
        </p:txBody>
      </p:sp>
      <p:sp>
        <p:nvSpPr>
          <p:cNvPr id="31" name="Title 1"/>
          <p:cNvSpPr txBox="1">
            <a:spLocks/>
          </p:cNvSpPr>
          <p:nvPr/>
        </p:nvSpPr>
        <p:spPr>
          <a:xfrm>
            <a:off x="3186517" y="3866451"/>
            <a:ext cx="2833405" cy="10389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FFFFFF"/>
                </a:solidFill>
                <a:latin typeface="+mj-lt"/>
                <a:ea typeface="+mj-ea"/>
                <a:cs typeface="+mj-cs"/>
              </a:defRPr>
            </a:lvl1pPr>
          </a:lstStyle>
          <a:p>
            <a:r>
              <a:rPr lang="en-US" sz="2200" b="1" spc="100" dirty="0" smtClean="0">
                <a:solidFill>
                  <a:schemeClr val="bg1"/>
                </a:solidFill>
                <a:latin typeface="Avenir Black"/>
                <a:cs typeface="Avenir Black"/>
              </a:rPr>
              <a:t>ENVIRONMENTAL</a:t>
            </a:r>
            <a:endParaRPr lang="en-US" sz="2200" b="1" spc="100" dirty="0">
              <a:solidFill>
                <a:schemeClr val="bg1"/>
              </a:solidFill>
              <a:latin typeface="Avenir Black"/>
              <a:cs typeface="Avenir Black"/>
            </a:endParaRPr>
          </a:p>
        </p:txBody>
      </p:sp>
      <p:sp>
        <p:nvSpPr>
          <p:cNvPr id="32" name="Title 1"/>
          <p:cNvSpPr txBox="1">
            <a:spLocks/>
          </p:cNvSpPr>
          <p:nvPr/>
        </p:nvSpPr>
        <p:spPr>
          <a:xfrm>
            <a:off x="483891" y="3866451"/>
            <a:ext cx="2046874" cy="103892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FFFFFF"/>
                </a:solidFill>
                <a:latin typeface="+mj-lt"/>
                <a:ea typeface="+mj-ea"/>
                <a:cs typeface="+mj-cs"/>
              </a:defRPr>
            </a:lvl1pPr>
          </a:lstStyle>
          <a:p>
            <a:r>
              <a:rPr lang="en-US" sz="2400" b="1" spc="100" dirty="0" smtClean="0">
                <a:solidFill>
                  <a:schemeClr val="bg1"/>
                </a:solidFill>
                <a:latin typeface="Avenir Black"/>
                <a:cs typeface="Avenir Black"/>
              </a:rPr>
              <a:t>ECONOMIC</a:t>
            </a:r>
            <a:endParaRPr lang="en-US" sz="2400" b="1" spc="100" dirty="0">
              <a:solidFill>
                <a:schemeClr val="bg1"/>
              </a:solidFill>
              <a:latin typeface="Avenir Black"/>
              <a:cs typeface="Avenir Black"/>
            </a:endParaRPr>
          </a:p>
        </p:txBody>
      </p:sp>
      <p:pic>
        <p:nvPicPr>
          <p:cNvPr id="33" name="Picture 32" descr="ECO-white-0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435" y="1977338"/>
            <a:ext cx="1815787" cy="1878093"/>
          </a:xfrm>
          <a:prstGeom prst="rect">
            <a:avLst/>
          </a:prstGeom>
        </p:spPr>
      </p:pic>
      <p:pic>
        <p:nvPicPr>
          <p:cNvPr id="34" name="Picture 33" descr="ENV-white-0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9019" y="1977338"/>
            <a:ext cx="1808401" cy="1870454"/>
          </a:xfrm>
          <a:prstGeom prst="rect">
            <a:avLst/>
          </a:prstGeom>
        </p:spPr>
      </p:pic>
      <p:pic>
        <p:nvPicPr>
          <p:cNvPr id="35" name="Picture 34" descr="HW-white-06.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5131" y="1977338"/>
            <a:ext cx="1826858" cy="1889544"/>
          </a:xfrm>
          <a:prstGeom prst="rect">
            <a:avLst/>
          </a:prstGeom>
        </p:spPr>
      </p:pic>
      <p:sp>
        <p:nvSpPr>
          <p:cNvPr id="15" name="Rectangle 14"/>
          <p:cNvSpPr/>
          <p:nvPr/>
        </p:nvSpPr>
        <p:spPr>
          <a:xfrm>
            <a:off x="-1" y="1"/>
            <a:ext cx="9143999" cy="676092"/>
          </a:xfrm>
          <a:prstGeom prst="rect">
            <a:avLst/>
          </a:prstGeom>
          <a:solidFill>
            <a:srgbClr val="3F4C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F4C57"/>
              </a:solidFill>
            </a:endParaRPr>
          </a:p>
        </p:txBody>
      </p:sp>
      <p:sp>
        <p:nvSpPr>
          <p:cNvPr id="40" name="Rectangle 39"/>
          <p:cNvSpPr/>
          <p:nvPr/>
        </p:nvSpPr>
        <p:spPr>
          <a:xfrm>
            <a:off x="369455" y="84612"/>
            <a:ext cx="8639078" cy="425758"/>
          </a:xfrm>
          <a:prstGeom prst="rect">
            <a:avLst/>
          </a:prstGeom>
        </p:spPr>
        <p:txBody>
          <a:bodyPr wrap="square">
            <a:spAutoFit/>
          </a:bodyPr>
          <a:lstStyle/>
          <a:p>
            <a:pPr>
              <a:lnSpc>
                <a:spcPct val="110000"/>
              </a:lnSpc>
            </a:pPr>
            <a:r>
              <a:rPr lang="en-US" sz="2000" dirty="0" smtClean="0">
                <a:solidFill>
                  <a:schemeClr val="bg1"/>
                </a:solidFill>
                <a:latin typeface="Avenir Medium"/>
                <a:cs typeface="Avenir Medium"/>
              </a:rPr>
              <a:t>Seed improvement delivers economic, environmental and health benefits.</a:t>
            </a:r>
            <a:endParaRPr lang="en-US" sz="2000" dirty="0">
              <a:solidFill>
                <a:schemeClr val="bg1"/>
              </a:solidFill>
              <a:latin typeface="Avenir Medium"/>
              <a:cs typeface="Avenir Medium"/>
            </a:endParaRPr>
          </a:p>
        </p:txBody>
      </p:sp>
    </p:spTree>
    <p:extLst>
      <p:ext uri="{BB962C8B-B14F-4D97-AF65-F5344CB8AC3E}">
        <p14:creationId xmlns:p14="http://schemas.microsoft.com/office/powerpoint/2010/main" val="3239233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0"/>
            <a:ext cx="9144000" cy="762000"/>
          </a:xfrm>
          <a:solidFill>
            <a:schemeClr val="accent3"/>
          </a:solidFill>
        </p:spPr>
        <p:txBody>
          <a:bodyPr/>
          <a:lstStyle/>
          <a:p>
            <a:r>
              <a:rPr lang="en-US" b="1" dirty="0" smtClean="0">
                <a:solidFill>
                  <a:schemeClr val="bg1"/>
                </a:solidFill>
              </a:rPr>
              <a:t>2015-16 Officers</a:t>
            </a:r>
            <a:endParaRPr lang="en-US" b="1" dirty="0">
              <a:solidFill>
                <a:schemeClr val="bg1"/>
              </a:solidFill>
            </a:endParaRPr>
          </a:p>
        </p:txBody>
      </p:sp>
      <p:sp>
        <p:nvSpPr>
          <p:cNvPr id="65539" name="Rectangle 3"/>
          <p:cNvSpPr>
            <a:spLocks noGrp="1" noChangeArrowheads="1"/>
          </p:cNvSpPr>
          <p:nvPr>
            <p:ph idx="1"/>
          </p:nvPr>
        </p:nvSpPr>
        <p:spPr>
          <a:xfrm>
            <a:off x="446049" y="1295400"/>
            <a:ext cx="8012151" cy="4297363"/>
          </a:xfrm>
          <a:ln/>
        </p:spPr>
        <p:txBody>
          <a:bodyPr>
            <a:noAutofit/>
          </a:bodyPr>
          <a:lstStyle/>
          <a:p>
            <a:pPr>
              <a:lnSpc>
                <a:spcPct val="80000"/>
              </a:lnSpc>
              <a:spcAft>
                <a:spcPts val="600"/>
              </a:spcAft>
            </a:pPr>
            <a:r>
              <a:rPr lang="en-US" b="1" dirty="0" smtClean="0"/>
              <a:t>Chairman</a:t>
            </a:r>
            <a:r>
              <a:rPr lang="en-US" dirty="0" smtClean="0"/>
              <a:t>	</a:t>
            </a:r>
            <a:br>
              <a:rPr lang="en-US" dirty="0" smtClean="0"/>
            </a:br>
            <a:r>
              <a:rPr lang="en-US" dirty="0"/>
              <a:t>Mark Herrmann, </a:t>
            </a:r>
            <a:r>
              <a:rPr lang="en-US" dirty="0" err="1"/>
              <a:t>AgReliant</a:t>
            </a:r>
            <a:r>
              <a:rPr lang="en-US" dirty="0"/>
              <a:t> Genetics, Westfield </a:t>
            </a:r>
            <a:r>
              <a:rPr lang="en-US" dirty="0" smtClean="0"/>
              <a:t>IN</a:t>
            </a:r>
            <a:endParaRPr lang="en-US" dirty="0"/>
          </a:p>
          <a:p>
            <a:pPr>
              <a:lnSpc>
                <a:spcPct val="80000"/>
              </a:lnSpc>
              <a:spcAft>
                <a:spcPts val="600"/>
              </a:spcAft>
            </a:pPr>
            <a:r>
              <a:rPr lang="en-US" b="1" dirty="0" smtClean="0"/>
              <a:t>1st </a:t>
            </a:r>
            <a:r>
              <a:rPr lang="en-US" b="1" dirty="0"/>
              <a:t>Vice </a:t>
            </a:r>
            <a:r>
              <a:rPr lang="en-US" b="1" dirty="0" smtClean="0"/>
              <a:t>Chair</a:t>
            </a:r>
            <a:r>
              <a:rPr lang="en-US" dirty="0" smtClean="0"/>
              <a:t/>
            </a:r>
            <a:br>
              <a:rPr lang="en-US" dirty="0" smtClean="0"/>
            </a:br>
            <a:r>
              <a:rPr lang="en-US" dirty="0"/>
              <a:t>Tracy Tally, Justin Seed Co., Justin TX</a:t>
            </a:r>
          </a:p>
          <a:p>
            <a:pPr>
              <a:lnSpc>
                <a:spcPct val="80000"/>
              </a:lnSpc>
              <a:spcAft>
                <a:spcPts val="600"/>
              </a:spcAft>
            </a:pPr>
            <a:r>
              <a:rPr lang="en-US" b="1" dirty="0" smtClean="0"/>
              <a:t>2nd </a:t>
            </a:r>
            <a:r>
              <a:rPr lang="en-US" b="1" dirty="0"/>
              <a:t>Vice </a:t>
            </a:r>
            <a:r>
              <a:rPr lang="en-US" b="1" dirty="0" smtClean="0"/>
              <a:t>Chair</a:t>
            </a:r>
            <a:r>
              <a:rPr lang="en-US" dirty="0" smtClean="0"/>
              <a:t/>
            </a:r>
            <a:br>
              <a:rPr lang="en-US" dirty="0" smtClean="0"/>
            </a:br>
            <a:r>
              <a:rPr lang="en-US" dirty="0" smtClean="0"/>
              <a:t>Jerry Flint, DuPont Pioneer, Johnston IA</a:t>
            </a:r>
          </a:p>
          <a:p>
            <a:pPr>
              <a:lnSpc>
                <a:spcPct val="80000"/>
              </a:lnSpc>
              <a:spcAft>
                <a:spcPts val="600"/>
              </a:spcAft>
            </a:pPr>
            <a:r>
              <a:rPr lang="en-US" b="1" dirty="0" smtClean="0"/>
              <a:t>President </a:t>
            </a:r>
            <a:r>
              <a:rPr lang="en-US" b="1" dirty="0"/>
              <a:t>&amp; </a:t>
            </a:r>
            <a:r>
              <a:rPr lang="en-US" b="1" dirty="0" smtClean="0"/>
              <a:t>CEO</a:t>
            </a:r>
            <a:r>
              <a:rPr lang="en-US" dirty="0" smtClean="0"/>
              <a:t/>
            </a:r>
            <a:br>
              <a:rPr lang="en-US" dirty="0" smtClean="0"/>
            </a:br>
            <a:r>
              <a:rPr lang="en-US" dirty="0" smtClean="0"/>
              <a:t>Andy LaVigne, ASTA, Alexandria VA</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7751" y="5715000"/>
            <a:ext cx="1316421" cy="79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7283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GettyImages-522933243 retouched.jpg"/>
          <p:cNvPicPr>
            <a:picLocks noChangeAspect="1"/>
          </p:cNvPicPr>
          <p:nvPr/>
        </p:nvPicPr>
        <p:blipFill rotWithShape="1">
          <a:blip r:embed="rId3" cstate="print">
            <a:extLst>
              <a:ext uri="{28A0092B-C50C-407E-A947-70E740481C1C}">
                <a14:useLocalDpi xmlns:a14="http://schemas.microsoft.com/office/drawing/2010/main" val="0"/>
              </a:ext>
            </a:extLst>
          </a:blip>
          <a:srcRect l="11000"/>
          <a:stretch/>
        </p:blipFill>
        <p:spPr>
          <a:xfrm>
            <a:off x="-1" y="0"/>
            <a:ext cx="9144001" cy="6858000"/>
          </a:xfrm>
          <a:prstGeom prst="rect">
            <a:avLst/>
          </a:prstGeom>
        </p:spPr>
      </p:pic>
      <p:sp>
        <p:nvSpPr>
          <p:cNvPr id="3" name="Content Placeholder 2"/>
          <p:cNvSpPr>
            <a:spLocks noGrp="1"/>
          </p:cNvSpPr>
          <p:nvPr>
            <p:ph idx="4294967295"/>
          </p:nvPr>
        </p:nvSpPr>
        <p:spPr>
          <a:xfrm>
            <a:off x="5863170" y="3074988"/>
            <a:ext cx="2978150" cy="3783012"/>
          </a:xfrm>
          <a:prstGeom prst="rect">
            <a:avLst/>
          </a:prstGeom>
        </p:spPr>
        <p:txBody>
          <a:bodyPr>
            <a:noAutofit/>
          </a:bodyPr>
          <a:lstStyle/>
          <a:p>
            <a:pPr marL="164592" lvl="0" indent="-164592">
              <a:spcAft>
                <a:spcPts val="600"/>
              </a:spcAft>
            </a:pPr>
            <a:r>
              <a:rPr lang="en-US" sz="1900" dirty="0" smtClean="0">
                <a:solidFill>
                  <a:srgbClr val="FFFFFF"/>
                </a:solidFill>
                <a:latin typeface="Avenir Book"/>
                <a:cs typeface="Avenir Book"/>
              </a:rPr>
              <a:t>Wide variety </a:t>
            </a:r>
          </a:p>
          <a:p>
            <a:pPr marL="164592" lvl="0" indent="-164592">
              <a:spcAft>
                <a:spcPts val="600"/>
              </a:spcAft>
            </a:pPr>
            <a:r>
              <a:rPr lang="en-US" sz="1900" dirty="0" smtClean="0">
                <a:solidFill>
                  <a:srgbClr val="FFFFFF"/>
                </a:solidFill>
                <a:latin typeface="Avenir Book"/>
                <a:cs typeface="Avenir Book"/>
              </a:rPr>
              <a:t>Less waste</a:t>
            </a:r>
            <a:endParaRPr lang="en-US" sz="1900" dirty="0" smtClean="0">
              <a:solidFill>
                <a:srgbClr val="FFFFFF"/>
              </a:solidFill>
              <a:latin typeface="Avenir Black"/>
              <a:cs typeface="Avenir Black"/>
            </a:endParaRPr>
          </a:p>
          <a:p>
            <a:pPr marL="164592" lvl="0" indent="-164592">
              <a:spcAft>
                <a:spcPts val="600"/>
              </a:spcAft>
            </a:pPr>
            <a:r>
              <a:rPr lang="en-US" sz="1900" dirty="0" smtClean="0">
                <a:solidFill>
                  <a:srgbClr val="FFFFFF"/>
                </a:solidFill>
                <a:latin typeface="Avenir Book"/>
                <a:cs typeface="Avenir Book"/>
              </a:rPr>
              <a:t>Consistent quality</a:t>
            </a:r>
            <a:endParaRPr lang="en-US" sz="1900" dirty="0" smtClean="0">
              <a:solidFill>
                <a:srgbClr val="FFFFFF"/>
              </a:solidFill>
              <a:latin typeface="Avenir Black"/>
              <a:cs typeface="Avenir Black"/>
            </a:endParaRPr>
          </a:p>
          <a:p>
            <a:pPr marL="164592" lvl="0" indent="-164592">
              <a:spcAft>
                <a:spcPts val="600"/>
              </a:spcAft>
            </a:pPr>
            <a:r>
              <a:rPr lang="en-US" sz="1900" dirty="0" smtClean="0">
                <a:solidFill>
                  <a:srgbClr val="FFFFFF"/>
                </a:solidFill>
                <a:latin typeface="Avenir Book"/>
                <a:cs typeface="Avenir Book"/>
              </a:rPr>
              <a:t>Family farmers can sustain their way of life</a:t>
            </a:r>
            <a:endParaRPr lang="en-US" sz="1900" dirty="0">
              <a:solidFill>
                <a:srgbClr val="FFFFFF"/>
              </a:solidFill>
              <a:latin typeface="Avenir Book"/>
              <a:cs typeface="Avenir Book"/>
            </a:endParaRPr>
          </a:p>
        </p:txBody>
      </p:sp>
      <p:sp>
        <p:nvSpPr>
          <p:cNvPr id="13" name="Title 1"/>
          <p:cNvSpPr txBox="1">
            <a:spLocks/>
          </p:cNvSpPr>
          <p:nvPr/>
        </p:nvSpPr>
        <p:spPr>
          <a:xfrm>
            <a:off x="5863170" y="2659396"/>
            <a:ext cx="3280830" cy="37191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FFFFFF"/>
                </a:solidFill>
                <a:latin typeface="+mj-lt"/>
                <a:ea typeface="+mj-ea"/>
                <a:cs typeface="+mj-cs"/>
              </a:defRPr>
            </a:lvl1pPr>
          </a:lstStyle>
          <a:p>
            <a:r>
              <a:rPr lang="en-US" sz="1800" b="1" spc="100" dirty="0" smtClean="0">
                <a:latin typeface="Avenir Black"/>
                <a:cs typeface="Avenir Black"/>
              </a:rPr>
              <a:t>ECONOMIC BENEFITS</a:t>
            </a:r>
            <a:endParaRPr lang="en-US" sz="1800" b="1" spc="100" dirty="0">
              <a:latin typeface="Avenir Black"/>
              <a:cs typeface="Avenir Black"/>
            </a:endParaRPr>
          </a:p>
        </p:txBody>
      </p:sp>
      <p:pic>
        <p:nvPicPr>
          <p:cNvPr id="8" name="Picture 7" descr="ECO-white-08.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7664" y="1156640"/>
            <a:ext cx="1355300" cy="1401805"/>
          </a:xfrm>
          <a:prstGeom prst="rect">
            <a:avLst/>
          </a:prstGeom>
        </p:spPr>
      </p:pic>
      <p:pic>
        <p:nvPicPr>
          <p:cNvPr id="7" name="Picture 6" descr="ASTA logo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9399" y="6011670"/>
            <a:ext cx="848015" cy="514065"/>
          </a:xfrm>
          <a:prstGeom prst="rect">
            <a:avLst/>
          </a:prstGeom>
        </p:spPr>
      </p:pic>
    </p:spTree>
    <p:extLst>
      <p:ext uri="{BB962C8B-B14F-4D97-AF65-F5344CB8AC3E}">
        <p14:creationId xmlns:p14="http://schemas.microsoft.com/office/powerpoint/2010/main" val="1403260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Communications Summit photo - from Syngenta (8).psd"/>
          <p:cNvPicPr>
            <a:picLocks noChangeAspect="1"/>
          </p:cNvPicPr>
          <p:nvPr/>
        </p:nvPicPr>
        <p:blipFill rotWithShape="1">
          <a:blip r:embed="rId3" cstate="print">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
        <p:nvSpPr>
          <p:cNvPr id="4" name="Content Placeholder 2"/>
          <p:cNvSpPr txBox="1">
            <a:spLocks/>
          </p:cNvSpPr>
          <p:nvPr/>
        </p:nvSpPr>
        <p:spPr>
          <a:xfrm>
            <a:off x="312061" y="3850963"/>
            <a:ext cx="4674191" cy="258913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4592" indent="-164592">
              <a:spcAft>
                <a:spcPts val="600"/>
              </a:spcAft>
            </a:pPr>
            <a:r>
              <a:rPr lang="en-US" sz="1900" dirty="0" smtClean="0">
                <a:solidFill>
                  <a:srgbClr val="FFFFFF"/>
                </a:solidFill>
                <a:latin typeface="Avenir Book"/>
                <a:cs typeface="Avenir Book"/>
              </a:rPr>
              <a:t>More food from the same land</a:t>
            </a:r>
          </a:p>
          <a:p>
            <a:pPr marL="164592" indent="-164592">
              <a:spcAft>
                <a:spcPts val="600"/>
              </a:spcAft>
            </a:pPr>
            <a:r>
              <a:rPr lang="en-US" sz="1900" dirty="0" smtClean="0">
                <a:solidFill>
                  <a:srgbClr val="FFFFFF"/>
                </a:solidFill>
                <a:latin typeface="Avenir Book"/>
                <a:cs typeface="Avenir Book"/>
              </a:rPr>
              <a:t>Land restoration and reduced erosion </a:t>
            </a:r>
          </a:p>
          <a:p>
            <a:pPr marL="164592" indent="-164592">
              <a:spcAft>
                <a:spcPts val="600"/>
              </a:spcAft>
            </a:pPr>
            <a:r>
              <a:rPr lang="en-US" sz="1900" dirty="0" smtClean="0">
                <a:solidFill>
                  <a:srgbClr val="FFFFFF"/>
                </a:solidFill>
                <a:latin typeface="Avenir Book"/>
                <a:cs typeface="Avenir Book"/>
              </a:rPr>
              <a:t>Reduced pesticide use</a:t>
            </a:r>
          </a:p>
          <a:p>
            <a:pPr marL="164592" indent="-164592">
              <a:spcAft>
                <a:spcPts val="600"/>
              </a:spcAft>
            </a:pPr>
            <a:r>
              <a:rPr lang="en-US" sz="1900" dirty="0" smtClean="0">
                <a:solidFill>
                  <a:srgbClr val="FFFFFF"/>
                </a:solidFill>
                <a:latin typeface="Avenir Book"/>
                <a:cs typeface="Avenir Book"/>
              </a:rPr>
              <a:t>Efficient water use</a:t>
            </a:r>
          </a:p>
          <a:p>
            <a:pPr marL="164592" indent="-164592">
              <a:spcAft>
                <a:spcPts val="600"/>
              </a:spcAft>
            </a:pPr>
            <a:r>
              <a:rPr lang="en-US" sz="1900" dirty="0" smtClean="0">
                <a:solidFill>
                  <a:srgbClr val="FFFFFF"/>
                </a:solidFill>
                <a:latin typeface="Avenir Book"/>
                <a:cs typeface="Avenir Book"/>
              </a:rPr>
              <a:t>Sustainable habitats</a:t>
            </a:r>
          </a:p>
          <a:p>
            <a:pPr>
              <a:buFont typeface="Arial"/>
              <a:buNone/>
            </a:pPr>
            <a:endParaRPr lang="en-US" sz="2000" dirty="0" smtClean="0">
              <a:solidFill>
                <a:srgbClr val="FFFFFF"/>
              </a:solidFill>
              <a:latin typeface="Arial"/>
              <a:cs typeface="Arial"/>
            </a:endParaRPr>
          </a:p>
        </p:txBody>
      </p:sp>
      <p:sp>
        <p:nvSpPr>
          <p:cNvPr id="5" name="Title 1"/>
          <p:cNvSpPr txBox="1">
            <a:spLocks/>
          </p:cNvSpPr>
          <p:nvPr/>
        </p:nvSpPr>
        <p:spPr>
          <a:xfrm>
            <a:off x="312060" y="3437736"/>
            <a:ext cx="4567311" cy="37191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FFFFFF"/>
                </a:solidFill>
                <a:latin typeface="+mj-lt"/>
                <a:ea typeface="+mj-ea"/>
                <a:cs typeface="+mj-cs"/>
              </a:defRPr>
            </a:lvl1pPr>
          </a:lstStyle>
          <a:p>
            <a:r>
              <a:rPr lang="en-US" sz="1800" b="1" spc="100" dirty="0" smtClean="0">
                <a:latin typeface="Avenir Black"/>
                <a:cs typeface="Avenir Black"/>
              </a:rPr>
              <a:t>ENVIRONMENTAL BENEFITS</a:t>
            </a:r>
            <a:endParaRPr lang="en-US" sz="1800" b="1" spc="100" dirty="0">
              <a:latin typeface="Avenir Black"/>
              <a:cs typeface="Avenir Black"/>
            </a:endParaRPr>
          </a:p>
        </p:txBody>
      </p:sp>
      <p:pic>
        <p:nvPicPr>
          <p:cNvPr id="6" name="Picture 5" descr="ENV-white-0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1720" y="1837628"/>
            <a:ext cx="1438512" cy="1487873"/>
          </a:xfrm>
          <a:prstGeom prst="rect">
            <a:avLst/>
          </a:prstGeom>
        </p:spPr>
      </p:pic>
      <p:pic>
        <p:nvPicPr>
          <p:cNvPr id="7" name="Picture 6" descr="ASTA logo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9399" y="6011670"/>
            <a:ext cx="848015" cy="514065"/>
          </a:xfrm>
          <a:prstGeom prst="rect">
            <a:avLst/>
          </a:prstGeom>
        </p:spPr>
      </p:pic>
    </p:spTree>
    <p:extLst>
      <p:ext uri="{BB962C8B-B14F-4D97-AF65-F5344CB8AC3E}">
        <p14:creationId xmlns:p14="http://schemas.microsoft.com/office/powerpoint/2010/main" val="899754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GettyImages-540994857.jpg"/>
          <p:cNvPicPr>
            <a:picLocks noChangeAspect="1"/>
          </p:cNvPicPr>
          <p:nvPr/>
        </p:nvPicPr>
        <p:blipFill rotWithShape="1">
          <a:blip r:embed="rId3">
            <a:extLst>
              <a:ext uri="{28A0092B-C50C-407E-A947-70E740481C1C}">
                <a14:useLocalDpi xmlns:a14="http://schemas.microsoft.com/office/drawing/2010/main" val="0"/>
              </a:ext>
            </a:extLst>
          </a:blip>
          <a:srcRect l="15401" t="32048" r="33406"/>
          <a:stretch/>
        </p:blipFill>
        <p:spPr>
          <a:xfrm>
            <a:off x="0" y="0"/>
            <a:ext cx="9206867" cy="6858000"/>
          </a:xfrm>
          <a:prstGeom prst="rect">
            <a:avLst/>
          </a:prstGeom>
        </p:spPr>
      </p:pic>
      <p:sp>
        <p:nvSpPr>
          <p:cNvPr id="11" name="Content Placeholder 2"/>
          <p:cNvSpPr txBox="1">
            <a:spLocks/>
          </p:cNvSpPr>
          <p:nvPr/>
        </p:nvSpPr>
        <p:spPr>
          <a:xfrm>
            <a:off x="5529647" y="3758876"/>
            <a:ext cx="3361372" cy="309912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4592" indent="-164592">
              <a:spcAft>
                <a:spcPts val="600"/>
              </a:spcAft>
            </a:pPr>
            <a:r>
              <a:rPr lang="en-US" sz="1900" dirty="0" smtClean="0">
                <a:solidFill>
                  <a:srgbClr val="FFFFFF"/>
                </a:solidFill>
                <a:latin typeface="Avenir Book"/>
                <a:cs typeface="Avenir Book"/>
              </a:rPr>
              <a:t>More nutritious produce</a:t>
            </a:r>
          </a:p>
          <a:p>
            <a:pPr marL="164592" indent="-164592">
              <a:spcAft>
                <a:spcPts val="600"/>
              </a:spcAft>
            </a:pPr>
            <a:r>
              <a:rPr lang="en-US" sz="1900" dirty="0" smtClean="0">
                <a:solidFill>
                  <a:srgbClr val="FFFFFF"/>
                </a:solidFill>
                <a:latin typeface="Avenir Book"/>
                <a:cs typeface="Avenir Book"/>
              </a:rPr>
              <a:t>Turf for sports/recreation</a:t>
            </a:r>
          </a:p>
          <a:p>
            <a:pPr marL="164592" indent="-164592">
              <a:spcAft>
                <a:spcPts val="600"/>
              </a:spcAft>
            </a:pPr>
            <a:r>
              <a:rPr lang="en-US" sz="1900" dirty="0" smtClean="0">
                <a:solidFill>
                  <a:srgbClr val="FFFFFF"/>
                </a:solidFill>
                <a:latin typeface="Avenir Book"/>
                <a:cs typeface="Avenir Book"/>
              </a:rPr>
              <a:t>Wider variety of food</a:t>
            </a:r>
          </a:p>
          <a:p>
            <a:pPr marL="164592" indent="-164592">
              <a:spcAft>
                <a:spcPts val="600"/>
              </a:spcAft>
            </a:pPr>
            <a:r>
              <a:rPr lang="en-US" sz="1900" dirty="0" smtClean="0">
                <a:solidFill>
                  <a:srgbClr val="FFFFFF"/>
                </a:solidFill>
                <a:latin typeface="Avenir Book"/>
                <a:cs typeface="Avenir Book"/>
              </a:rPr>
              <a:t>More successful home gardens</a:t>
            </a:r>
          </a:p>
        </p:txBody>
      </p:sp>
      <p:sp>
        <p:nvSpPr>
          <p:cNvPr id="12" name="Title 1"/>
          <p:cNvSpPr txBox="1">
            <a:spLocks/>
          </p:cNvSpPr>
          <p:nvPr/>
        </p:nvSpPr>
        <p:spPr>
          <a:xfrm>
            <a:off x="5529647" y="3228252"/>
            <a:ext cx="2955517" cy="37191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FFFFFF"/>
                </a:solidFill>
                <a:latin typeface="+mj-lt"/>
                <a:ea typeface="+mj-ea"/>
                <a:cs typeface="+mj-cs"/>
              </a:defRPr>
            </a:lvl1pPr>
          </a:lstStyle>
          <a:p>
            <a:r>
              <a:rPr lang="en-US" sz="1800" b="1" spc="100" dirty="0" smtClean="0">
                <a:solidFill>
                  <a:schemeClr val="bg1"/>
                </a:solidFill>
                <a:latin typeface="Avenir Black"/>
                <a:cs typeface="Avenir Black"/>
              </a:rPr>
              <a:t>HEALTH &amp; WELLNESS BENEFITS</a:t>
            </a:r>
            <a:endParaRPr lang="en-US" sz="1800" b="1" spc="100" dirty="0">
              <a:solidFill>
                <a:schemeClr val="bg1"/>
              </a:solidFill>
              <a:latin typeface="Avenir Black"/>
              <a:cs typeface="Avenir Black"/>
            </a:endParaRPr>
          </a:p>
        </p:txBody>
      </p:sp>
      <p:pic>
        <p:nvPicPr>
          <p:cNvPr id="13" name="Picture 12" descr="HW-white-0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2426" y="1560864"/>
            <a:ext cx="1387054" cy="1434649"/>
          </a:xfrm>
          <a:prstGeom prst="rect">
            <a:avLst/>
          </a:prstGeom>
        </p:spPr>
      </p:pic>
      <p:pic>
        <p:nvPicPr>
          <p:cNvPr id="8" name="Picture 7" descr="ASTA logo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9399" y="6011670"/>
            <a:ext cx="848015" cy="514065"/>
          </a:xfrm>
          <a:prstGeom prst="rect">
            <a:avLst/>
          </a:prstGeom>
        </p:spPr>
      </p:pic>
    </p:spTree>
    <p:extLst>
      <p:ext uri="{BB962C8B-B14F-4D97-AF65-F5344CB8AC3E}">
        <p14:creationId xmlns:p14="http://schemas.microsoft.com/office/powerpoint/2010/main" val="227671989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GettyImages-463245253-retouched.jpg"/>
          <p:cNvPicPr>
            <a:picLocks noChangeAspect="1"/>
          </p:cNvPicPr>
          <p:nvPr/>
        </p:nvPicPr>
        <p:blipFill rotWithShape="1">
          <a:blip r:embed="rId3" cstate="print">
            <a:extLst>
              <a:ext uri="{28A0092B-C50C-407E-A947-70E740481C1C}">
                <a14:useLocalDpi xmlns:a14="http://schemas.microsoft.com/office/drawing/2010/main" val="0"/>
              </a:ext>
            </a:extLst>
          </a:blip>
          <a:srcRect l="7272" t="14276" r="4833" b="8417"/>
          <a:stretch/>
        </p:blipFill>
        <p:spPr>
          <a:xfrm flipH="1">
            <a:off x="-4" y="-1"/>
            <a:ext cx="9160933" cy="5811093"/>
          </a:xfrm>
          <a:prstGeom prst="rect">
            <a:avLst/>
          </a:prstGeom>
        </p:spPr>
      </p:pic>
      <p:pic>
        <p:nvPicPr>
          <p:cNvPr id="7" name="Picture 6" descr="clip-18.png"/>
          <p:cNvPicPr>
            <a:picLocks noChangeAspect="1"/>
          </p:cNvPicPr>
          <p:nvPr/>
        </p:nvPicPr>
        <p:blipFill rotWithShape="1">
          <a:blip r:embed="rId4" cstate="print">
            <a:extLst>
              <a:ext uri="{28A0092B-C50C-407E-A947-70E740481C1C}">
                <a14:useLocalDpi xmlns:a14="http://schemas.microsoft.com/office/drawing/2010/main" val="0"/>
              </a:ext>
            </a:extLst>
          </a:blip>
          <a:srcRect l="-2678" r="18526"/>
          <a:stretch/>
        </p:blipFill>
        <p:spPr>
          <a:xfrm>
            <a:off x="5852160" y="518160"/>
            <a:ext cx="3308773" cy="3931920"/>
          </a:xfrm>
          <a:prstGeom prst="rect">
            <a:avLst/>
          </a:prstGeom>
        </p:spPr>
      </p:pic>
      <p:sp>
        <p:nvSpPr>
          <p:cNvPr id="4" name="Rectangle 3"/>
          <p:cNvSpPr/>
          <p:nvPr/>
        </p:nvSpPr>
        <p:spPr>
          <a:xfrm>
            <a:off x="0" y="5843940"/>
            <a:ext cx="9160933" cy="1047033"/>
          </a:xfrm>
          <a:prstGeom prst="rect">
            <a:avLst/>
          </a:prstGeom>
          <a:solidFill>
            <a:srgbClr val="3F4C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369455" y="5940882"/>
            <a:ext cx="8238323" cy="764312"/>
          </a:xfrm>
          <a:prstGeom prst="rect">
            <a:avLst/>
          </a:prstGeom>
        </p:spPr>
        <p:txBody>
          <a:bodyPr wrap="square">
            <a:spAutoFit/>
          </a:bodyPr>
          <a:lstStyle/>
          <a:p>
            <a:pPr>
              <a:lnSpc>
                <a:spcPct val="110000"/>
              </a:lnSpc>
            </a:pPr>
            <a:r>
              <a:rPr lang="en-US" sz="2000" dirty="0" smtClean="0">
                <a:solidFill>
                  <a:srgbClr val="FFFFFF"/>
                </a:solidFill>
                <a:latin typeface="Avenir Medium"/>
                <a:cs typeface="Avenir Medium"/>
              </a:rPr>
              <a:t>Seed improvements are driven by consumer demand, grower or gardener needs and evolving innovations.</a:t>
            </a:r>
            <a:endParaRPr lang="en-US" sz="2000" dirty="0">
              <a:solidFill>
                <a:srgbClr val="FFFFFF"/>
              </a:solidFill>
              <a:latin typeface="Avenir Medium"/>
              <a:cs typeface="Avenir Medium"/>
            </a:endParaRPr>
          </a:p>
        </p:txBody>
      </p:sp>
    </p:spTree>
    <p:extLst>
      <p:ext uri="{BB962C8B-B14F-4D97-AF65-F5344CB8AC3E}">
        <p14:creationId xmlns:p14="http://schemas.microsoft.com/office/powerpoint/2010/main" val="1381168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IMG_8717_1.jpg"/>
          <p:cNvPicPr>
            <a:picLocks noChangeAspect="1"/>
          </p:cNvPicPr>
          <p:nvPr/>
        </p:nvPicPr>
        <p:blipFill rotWithShape="1">
          <a:blip r:embed="rId3" cstate="print">
            <a:extLst>
              <a:ext uri="{28A0092B-C50C-407E-A947-70E740481C1C}">
                <a14:useLocalDpi xmlns:a14="http://schemas.microsoft.com/office/drawing/2010/main" val="0"/>
              </a:ext>
            </a:extLst>
          </a:blip>
          <a:srcRect b="4467"/>
          <a:stretch/>
        </p:blipFill>
        <p:spPr>
          <a:xfrm>
            <a:off x="0" y="-3033"/>
            <a:ext cx="9144000" cy="5823661"/>
          </a:xfrm>
          <a:prstGeom prst="rect">
            <a:avLst/>
          </a:prstGeom>
        </p:spPr>
      </p:pic>
      <p:pic>
        <p:nvPicPr>
          <p:cNvPr id="2" name="Picture 1" descr="ASTA ppt deck graphics-18.png"/>
          <p:cNvPicPr>
            <a:picLocks noChangeAspect="1"/>
          </p:cNvPicPr>
          <p:nvPr/>
        </p:nvPicPr>
        <p:blipFill rotWithShape="1">
          <a:blip r:embed="rId4" cstate="print">
            <a:extLst>
              <a:ext uri="{28A0092B-C50C-407E-A947-70E740481C1C}">
                <a14:useLocalDpi xmlns:a14="http://schemas.microsoft.com/office/drawing/2010/main" val="0"/>
              </a:ext>
            </a:extLst>
          </a:blip>
          <a:srcRect r="16279"/>
          <a:stretch/>
        </p:blipFill>
        <p:spPr>
          <a:xfrm>
            <a:off x="5852160" y="518160"/>
            <a:ext cx="3291840" cy="3931920"/>
          </a:xfrm>
          <a:prstGeom prst="rect">
            <a:avLst/>
          </a:prstGeom>
        </p:spPr>
      </p:pic>
      <p:sp>
        <p:nvSpPr>
          <p:cNvPr id="6" name="Rectangle 5"/>
          <p:cNvSpPr/>
          <p:nvPr/>
        </p:nvSpPr>
        <p:spPr>
          <a:xfrm>
            <a:off x="1" y="5843941"/>
            <a:ext cx="9143999" cy="1030992"/>
          </a:xfrm>
          <a:prstGeom prst="rect">
            <a:avLst/>
          </a:prstGeom>
          <a:solidFill>
            <a:srgbClr val="3F4C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369455" y="5940882"/>
            <a:ext cx="8591665" cy="764312"/>
          </a:xfrm>
          <a:prstGeom prst="rect">
            <a:avLst/>
          </a:prstGeom>
          <a:noFill/>
        </p:spPr>
        <p:txBody>
          <a:bodyPr wrap="square" rtlCol="0">
            <a:spAutoFit/>
          </a:bodyPr>
          <a:lstStyle/>
          <a:p>
            <a:pPr defTabSz="914400">
              <a:lnSpc>
                <a:spcPct val="110000"/>
              </a:lnSpc>
              <a:defRPr/>
            </a:pPr>
            <a:r>
              <a:rPr lang="en-US" sz="2000" dirty="0" smtClean="0">
                <a:solidFill>
                  <a:srgbClr val="FFFFFF"/>
                </a:solidFill>
                <a:latin typeface="Avenir Medium"/>
                <a:cs typeface="Avenir Medium"/>
              </a:rPr>
              <a:t>Breeders and researchers continue to improve plant breeding processes to create more desirable seed varieties.</a:t>
            </a:r>
            <a:endParaRPr lang="en-US" sz="2000" dirty="0">
              <a:solidFill>
                <a:srgbClr val="FFFFFF"/>
              </a:solidFill>
              <a:latin typeface="Avenir Medium"/>
              <a:cs typeface="Avenir Medium"/>
            </a:endParaRPr>
          </a:p>
        </p:txBody>
      </p:sp>
    </p:spTree>
    <p:extLst>
      <p:ext uri="{BB962C8B-B14F-4D97-AF65-F5344CB8AC3E}">
        <p14:creationId xmlns:p14="http://schemas.microsoft.com/office/powerpoint/2010/main" val="3587163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DSC_3342_1.jpg"/>
          <p:cNvPicPr>
            <a:picLocks noChangeAspect="1"/>
          </p:cNvPicPr>
          <p:nvPr/>
        </p:nvPicPr>
        <p:blipFill rotWithShape="1">
          <a:blip r:embed="rId3" cstate="print">
            <a:extLst>
              <a:ext uri="{28A0092B-C50C-407E-A947-70E740481C1C}">
                <a14:useLocalDpi xmlns:a14="http://schemas.microsoft.com/office/drawing/2010/main" val="0"/>
              </a:ext>
            </a:extLst>
          </a:blip>
          <a:srcRect t="673" b="4125"/>
          <a:stretch/>
        </p:blipFill>
        <p:spPr>
          <a:xfrm flipH="1">
            <a:off x="0" y="0"/>
            <a:ext cx="9144000" cy="5811094"/>
          </a:xfrm>
          <a:prstGeom prst="rect">
            <a:avLst/>
          </a:prstGeom>
        </p:spPr>
      </p:pic>
      <p:pic>
        <p:nvPicPr>
          <p:cNvPr id="2" name="Picture 1" descr="ASTA ppt deck graphics-27.png"/>
          <p:cNvPicPr>
            <a:picLocks noChangeAspect="1"/>
          </p:cNvPicPr>
          <p:nvPr/>
        </p:nvPicPr>
        <p:blipFill rotWithShape="1">
          <a:blip r:embed="rId4" cstate="print">
            <a:extLst>
              <a:ext uri="{28A0092B-C50C-407E-A947-70E740481C1C}">
                <a14:useLocalDpi xmlns:a14="http://schemas.microsoft.com/office/drawing/2010/main" val="0"/>
              </a:ext>
            </a:extLst>
          </a:blip>
          <a:srcRect r="15544"/>
          <a:stretch/>
        </p:blipFill>
        <p:spPr>
          <a:xfrm>
            <a:off x="5852160" y="518160"/>
            <a:ext cx="3291840" cy="3897690"/>
          </a:xfrm>
          <a:prstGeom prst="rect">
            <a:avLst/>
          </a:prstGeom>
        </p:spPr>
      </p:pic>
      <p:sp>
        <p:nvSpPr>
          <p:cNvPr id="5" name="Rectangle 4"/>
          <p:cNvSpPr/>
          <p:nvPr/>
        </p:nvSpPr>
        <p:spPr>
          <a:xfrm>
            <a:off x="1" y="5843941"/>
            <a:ext cx="9143999" cy="1030992"/>
          </a:xfrm>
          <a:prstGeom prst="rect">
            <a:avLst/>
          </a:prstGeom>
          <a:solidFill>
            <a:srgbClr val="3F4C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369455" y="5940882"/>
            <a:ext cx="8238323" cy="764312"/>
          </a:xfrm>
          <a:prstGeom prst="rect">
            <a:avLst/>
          </a:prstGeom>
        </p:spPr>
        <p:txBody>
          <a:bodyPr wrap="square">
            <a:spAutoFit/>
          </a:bodyPr>
          <a:lstStyle/>
          <a:p>
            <a:pPr>
              <a:lnSpc>
                <a:spcPct val="110000"/>
              </a:lnSpc>
            </a:pPr>
            <a:r>
              <a:rPr lang="en-US" sz="2000" dirty="0" smtClean="0">
                <a:solidFill>
                  <a:srgbClr val="FFFFFF"/>
                </a:solidFill>
                <a:latin typeface="Avenir Medium"/>
                <a:cs typeface="Avenir Medium"/>
              </a:rPr>
              <a:t>Plant breeders use precise methods to enhance or minimize specific plant qualities.</a:t>
            </a:r>
            <a:endParaRPr lang="en-US" sz="2000" dirty="0">
              <a:solidFill>
                <a:srgbClr val="FFFFFF"/>
              </a:solidFill>
              <a:latin typeface="Avenir Medium"/>
              <a:cs typeface="Avenir Medium"/>
            </a:endParaRPr>
          </a:p>
        </p:txBody>
      </p:sp>
    </p:spTree>
    <p:extLst>
      <p:ext uri="{BB962C8B-B14F-4D97-AF65-F5344CB8AC3E}">
        <p14:creationId xmlns:p14="http://schemas.microsoft.com/office/powerpoint/2010/main" val="194186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ttyImages-171318191 copy.jpg"/>
          <p:cNvPicPr>
            <a:picLocks noChangeAspect="1"/>
          </p:cNvPicPr>
          <p:nvPr/>
        </p:nvPicPr>
        <p:blipFill rotWithShape="1">
          <a:blip r:embed="rId3" cstate="print">
            <a:extLst>
              <a:ext uri="{28A0092B-C50C-407E-A947-70E740481C1C}">
                <a14:useLocalDpi xmlns:a14="http://schemas.microsoft.com/office/drawing/2010/main" val="0"/>
              </a:ext>
            </a:extLst>
          </a:blip>
          <a:srcRect r="11111"/>
          <a:stretch/>
        </p:blipFill>
        <p:spPr>
          <a:xfrm>
            <a:off x="0" y="0"/>
            <a:ext cx="9144000" cy="6858000"/>
          </a:xfrm>
          <a:prstGeom prst="rect">
            <a:avLst/>
          </a:prstGeom>
        </p:spPr>
      </p:pic>
      <p:pic>
        <p:nvPicPr>
          <p:cNvPr id="8" name="Picture 7" descr="ASTA logo 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9399" y="6011670"/>
            <a:ext cx="848015" cy="514065"/>
          </a:xfrm>
          <a:prstGeom prst="rect">
            <a:avLst/>
          </a:prstGeom>
        </p:spPr>
      </p:pic>
      <p:sp>
        <p:nvSpPr>
          <p:cNvPr id="9" name="TextBox 8"/>
          <p:cNvSpPr txBox="1"/>
          <p:nvPr/>
        </p:nvSpPr>
        <p:spPr>
          <a:xfrm>
            <a:off x="653143" y="4891930"/>
            <a:ext cx="3798277" cy="944874"/>
          </a:xfrm>
          <a:prstGeom prst="rect">
            <a:avLst/>
          </a:prstGeom>
          <a:noFill/>
        </p:spPr>
        <p:txBody>
          <a:bodyPr wrap="square" rtlCol="0">
            <a:spAutoFit/>
          </a:bodyPr>
          <a:lstStyle/>
          <a:p>
            <a:pPr>
              <a:lnSpc>
                <a:spcPct val="80000"/>
              </a:lnSpc>
              <a:spcBef>
                <a:spcPts val="456"/>
              </a:spcBef>
              <a:spcAft>
                <a:spcPts val="600"/>
              </a:spcAft>
            </a:pPr>
            <a:r>
              <a:rPr lang="en-US" b="1" spc="100" dirty="0" smtClean="0">
                <a:solidFill>
                  <a:schemeClr val="bg1"/>
                </a:solidFill>
                <a:latin typeface="Avenir Black"/>
                <a:cs typeface="Avenir Black"/>
              </a:rPr>
              <a:t>CONTACT</a:t>
            </a:r>
          </a:p>
          <a:p>
            <a:r>
              <a:rPr lang="en-US" b="1" spc="100" dirty="0" smtClean="0">
                <a:solidFill>
                  <a:schemeClr val="bg1"/>
                </a:solidFill>
                <a:latin typeface="Avenir Black"/>
                <a:cs typeface="Avenir Black"/>
              </a:rPr>
              <a:t>Bethany Shively</a:t>
            </a:r>
          </a:p>
          <a:p>
            <a:r>
              <a:rPr lang="en-US" b="1" spc="100" dirty="0" smtClean="0">
                <a:solidFill>
                  <a:schemeClr val="bg1"/>
                </a:solidFill>
                <a:latin typeface="Avenir Black"/>
                <a:cs typeface="Avenir Black"/>
              </a:rPr>
              <a:t>bshively@amseed.org </a:t>
            </a:r>
            <a:endParaRPr lang="en-US" b="1" spc="100" dirty="0">
              <a:solidFill>
                <a:schemeClr val="bg1"/>
              </a:solidFill>
              <a:latin typeface="Avenir Black"/>
              <a:cs typeface="Avenir Black"/>
            </a:endParaRPr>
          </a:p>
        </p:txBody>
      </p:sp>
      <p:sp>
        <p:nvSpPr>
          <p:cNvPr id="10" name="Content Placeholder 2"/>
          <p:cNvSpPr txBox="1">
            <a:spLocks/>
          </p:cNvSpPr>
          <p:nvPr/>
        </p:nvSpPr>
        <p:spPr>
          <a:xfrm>
            <a:off x="507814" y="1836322"/>
            <a:ext cx="3445543" cy="2625639"/>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None/>
            </a:pPr>
            <a:r>
              <a:rPr lang="en-US" sz="2100" b="1" dirty="0" smtClean="0">
                <a:solidFill>
                  <a:srgbClr val="FFFFFF"/>
                </a:solidFill>
                <a:latin typeface="Avenir Book"/>
                <a:cs typeface="Avenir Book"/>
              </a:rPr>
              <a:t>JOIN US</a:t>
            </a:r>
          </a:p>
          <a:p>
            <a:pPr marL="164592" indent="-164592">
              <a:spcAft>
                <a:spcPts val="600"/>
              </a:spcAft>
            </a:pPr>
            <a:r>
              <a:rPr lang="en-US" sz="2100" dirty="0" smtClean="0">
                <a:solidFill>
                  <a:srgbClr val="FFFFFF"/>
                </a:solidFill>
                <a:latin typeface="Avenir Book"/>
                <a:cs typeface="Avenir Book"/>
              </a:rPr>
              <a:t>Champion the contributions of seed</a:t>
            </a:r>
          </a:p>
          <a:p>
            <a:pPr marL="164592" indent="-164592">
              <a:spcAft>
                <a:spcPts val="600"/>
              </a:spcAft>
            </a:pPr>
            <a:r>
              <a:rPr lang="en-US" sz="2100" dirty="0" smtClean="0">
                <a:solidFill>
                  <a:srgbClr val="FFFFFF"/>
                </a:solidFill>
                <a:latin typeface="Avenir Book"/>
                <a:cs typeface="Avenir Book"/>
              </a:rPr>
              <a:t>Address misperceptions</a:t>
            </a:r>
          </a:p>
          <a:p>
            <a:pPr marL="164592" indent="-164592">
              <a:spcAft>
                <a:spcPts val="600"/>
              </a:spcAft>
            </a:pPr>
            <a:r>
              <a:rPr lang="en-US" sz="2100" dirty="0" smtClean="0">
                <a:solidFill>
                  <a:srgbClr val="FFFFFF"/>
                </a:solidFill>
                <a:latin typeface="Avenir Book"/>
                <a:cs typeface="Avenir Book"/>
              </a:rPr>
              <a:t>Create a favorable environment for continued innovation around seed improvement</a:t>
            </a:r>
          </a:p>
          <a:p>
            <a:pPr>
              <a:buFont typeface="Arial"/>
              <a:buNone/>
            </a:pPr>
            <a:endParaRPr lang="en-US" sz="2000" dirty="0" smtClean="0">
              <a:solidFill>
                <a:srgbClr val="FFFFFF"/>
              </a:solidFill>
              <a:latin typeface="Arial"/>
              <a:cs typeface="Arial"/>
            </a:endParaRPr>
          </a:p>
        </p:txBody>
      </p:sp>
    </p:spTree>
    <p:extLst>
      <p:ext uri="{BB962C8B-B14F-4D97-AF65-F5344CB8AC3E}">
        <p14:creationId xmlns:p14="http://schemas.microsoft.com/office/powerpoint/2010/main" val="51604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7924800" cy="914400"/>
          </a:xfrm>
        </p:spPr>
        <p:txBody>
          <a:bodyPr>
            <a:normAutofit fontScale="90000"/>
          </a:bodyPr>
          <a:lstStyle/>
          <a:p>
            <a:r>
              <a:rPr lang="en-US" sz="4400" cap="none" dirty="0" smtClean="0">
                <a:latin typeface="Avenir Medium"/>
              </a:rPr>
              <a:t>What’s next? </a:t>
            </a:r>
            <a:r>
              <a:rPr lang="en-US" dirty="0"/>
              <a:t/>
            </a:r>
            <a:br>
              <a:rPr lang="en-US" dirty="0"/>
            </a:br>
            <a:r>
              <a:rPr lang="en-US" dirty="0" smtClean="0"/>
              <a:t/>
            </a:r>
            <a:br>
              <a:rPr lang="en-US" dirty="0" smtClean="0"/>
            </a:br>
            <a:r>
              <a:rPr lang="en-US" b="0" cap="none" dirty="0" smtClean="0"/>
              <a:t/>
            </a:r>
            <a:br>
              <a:rPr lang="en-US" b="0" cap="none" dirty="0" smtClean="0"/>
            </a:br>
            <a:endParaRPr lang="en-US" b="0" cap="none" dirty="0"/>
          </a:p>
        </p:txBody>
      </p:sp>
      <p:sp>
        <p:nvSpPr>
          <p:cNvPr id="3" name="TextBox 2"/>
          <p:cNvSpPr txBox="1"/>
          <p:nvPr/>
        </p:nvSpPr>
        <p:spPr>
          <a:xfrm>
            <a:off x="497056" y="1676400"/>
            <a:ext cx="7946571" cy="5463034"/>
          </a:xfrm>
          <a:prstGeom prst="rect">
            <a:avLst/>
          </a:prstGeom>
          <a:noFill/>
        </p:spPr>
        <p:txBody>
          <a:bodyPr wrap="square" rtlCol="0">
            <a:spAutoFit/>
          </a:bodyPr>
          <a:lstStyle/>
          <a:p>
            <a:pPr lvl="1" indent="-457200">
              <a:buFont typeface="Arial" panose="020B0604020202020204" pitchFamily="34" charset="0"/>
              <a:buChar char="•"/>
            </a:pPr>
            <a:r>
              <a:rPr lang="en-US" sz="3500" b="1" dirty="0" smtClean="0"/>
              <a:t>Core Deck Outreach: Building </a:t>
            </a:r>
            <a:r>
              <a:rPr lang="en-US" sz="3500" b="1" dirty="0"/>
              <a:t>Advocate </a:t>
            </a:r>
            <a:r>
              <a:rPr lang="en-US" sz="3500" b="1" dirty="0" smtClean="0"/>
              <a:t>Networks</a:t>
            </a:r>
          </a:p>
          <a:p>
            <a:pPr marL="1028700" lvl="1" indent="-571500">
              <a:buFont typeface="Courier New" panose="02070309020205020404" pitchFamily="49" charset="0"/>
              <a:buChar char="o"/>
            </a:pPr>
            <a:r>
              <a:rPr lang="en-US" sz="2800" dirty="0" smtClean="0"/>
              <a:t>Internal Message Training</a:t>
            </a:r>
          </a:p>
          <a:p>
            <a:pPr marL="1943100" lvl="3" indent="-571500">
              <a:buFont typeface="Wingdings" panose="05000000000000000000" pitchFamily="2" charset="2"/>
              <a:buChar char="ü"/>
            </a:pPr>
            <a:r>
              <a:rPr lang="en-US" sz="2800" dirty="0" smtClean="0"/>
              <a:t>ASTA Leadership</a:t>
            </a:r>
          </a:p>
          <a:p>
            <a:pPr marL="1943100" lvl="3" indent="-571500">
              <a:buFont typeface="Wingdings" panose="05000000000000000000" pitchFamily="2" charset="2"/>
              <a:buChar char="ü"/>
            </a:pPr>
            <a:r>
              <a:rPr lang="en-US" sz="2800" dirty="0" smtClean="0"/>
              <a:t>State Associations</a:t>
            </a:r>
          </a:p>
          <a:p>
            <a:pPr marL="1028700" lvl="1" indent="-571500">
              <a:buFont typeface="Courier New" panose="02070309020205020404" pitchFamily="49" charset="0"/>
              <a:buChar char="o"/>
            </a:pPr>
            <a:r>
              <a:rPr lang="en-US" sz="2800" dirty="0" smtClean="0"/>
              <a:t>External Outreach </a:t>
            </a:r>
          </a:p>
          <a:p>
            <a:pPr marL="1943100" lvl="3" indent="-571500">
              <a:buFont typeface="Wingdings" panose="05000000000000000000" pitchFamily="2" charset="2"/>
              <a:buChar char="ü"/>
            </a:pPr>
            <a:r>
              <a:rPr lang="en-US" sz="2800" dirty="0" smtClean="0"/>
              <a:t>Industry stakeholder groups, media, universities, FFA, etc. </a:t>
            </a:r>
          </a:p>
          <a:p>
            <a:pPr lvl="1"/>
            <a:endParaRPr lang="en-US" sz="3500" b="1" i="1" dirty="0" smtClean="0"/>
          </a:p>
          <a:p>
            <a:r>
              <a:rPr lang="en-US" sz="2600" b="1" i="1" dirty="0" smtClean="0"/>
              <a:t>How can you help us connect? </a:t>
            </a:r>
            <a:endParaRPr lang="en-US" sz="2600" b="1" i="1" dirty="0"/>
          </a:p>
          <a:p>
            <a:pPr lvl="1"/>
            <a:endParaRPr lang="en-US" sz="2600" dirty="0" smtClean="0"/>
          </a:p>
          <a:p>
            <a:pPr marL="914400" lvl="1" indent="-457200">
              <a:buFont typeface="Arial" panose="020B0604020202020204" pitchFamily="34" charset="0"/>
              <a:buChar char="•"/>
            </a:pPr>
            <a:endParaRPr lang="en-US" sz="2400" dirty="0" smtClean="0">
              <a:solidFill>
                <a:srgbClr val="001746"/>
              </a:solidFill>
              <a:latin typeface="Avenir Medium"/>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5729812"/>
            <a:ext cx="2209800" cy="767812"/>
          </a:xfrm>
          <a:prstGeom prst="rect">
            <a:avLst/>
          </a:prstGeom>
        </p:spPr>
      </p:pic>
      <p:sp>
        <p:nvSpPr>
          <p:cNvPr id="7" name="Rectangle 2"/>
          <p:cNvSpPr txBox="1">
            <a:spLocks noChangeArrowheads="1"/>
          </p:cNvSpPr>
          <p:nvPr/>
        </p:nvSpPr>
        <p:spPr>
          <a:xfrm>
            <a:off x="0" y="0"/>
            <a:ext cx="9144000" cy="685800"/>
          </a:xfrm>
          <a:prstGeom prst="rect">
            <a:avLst/>
          </a:prstGeom>
          <a:solidFill>
            <a:schemeClr val="accent3"/>
          </a:solidFill>
        </p:spPr>
        <p:txBody>
          <a:bodyPr vert="horz" lIns="91440" tIns="45720" rIns="91440" bIns="45720" rtlCol="0" anchor="t">
            <a:normAutofit fontScale="975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en-US" cap="none" dirty="0" smtClean="0">
                <a:solidFill>
                  <a:schemeClr val="bg1"/>
                </a:solidFill>
              </a:rPr>
              <a:t>Communications &amp; Advocacy</a:t>
            </a:r>
            <a:endParaRPr lang="en-US" cap="none" dirty="0">
              <a:solidFill>
                <a:schemeClr val="bg1"/>
              </a:solidFill>
            </a:endParaRPr>
          </a:p>
        </p:txBody>
      </p:sp>
    </p:spTree>
    <p:extLst>
      <p:ext uri="{BB962C8B-B14F-4D97-AF65-F5344CB8AC3E}">
        <p14:creationId xmlns:p14="http://schemas.microsoft.com/office/powerpoint/2010/main" val="1468668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5" y="914400"/>
            <a:ext cx="7924800" cy="914400"/>
          </a:xfrm>
        </p:spPr>
        <p:txBody>
          <a:bodyPr>
            <a:normAutofit fontScale="90000"/>
          </a:bodyPr>
          <a:lstStyle/>
          <a:p>
            <a:r>
              <a:rPr lang="en-US" sz="4400" cap="none" dirty="0" smtClean="0">
                <a:latin typeface="Avenir Medium"/>
              </a:rPr>
              <a:t>What’s next? </a:t>
            </a:r>
            <a:r>
              <a:rPr lang="en-US" dirty="0"/>
              <a:t/>
            </a:r>
            <a:br>
              <a:rPr lang="en-US" dirty="0"/>
            </a:br>
            <a:r>
              <a:rPr lang="en-US" dirty="0" smtClean="0"/>
              <a:t/>
            </a:r>
            <a:br>
              <a:rPr lang="en-US" dirty="0" smtClean="0"/>
            </a:br>
            <a:r>
              <a:rPr lang="en-US" b="0" cap="none" dirty="0" smtClean="0"/>
              <a:t/>
            </a:r>
            <a:br>
              <a:rPr lang="en-US" b="0" cap="none" dirty="0" smtClean="0"/>
            </a:br>
            <a:endParaRPr lang="en-US" b="0" cap="none" dirty="0"/>
          </a:p>
        </p:txBody>
      </p:sp>
      <p:sp>
        <p:nvSpPr>
          <p:cNvPr id="3" name="TextBox 2"/>
          <p:cNvSpPr txBox="1"/>
          <p:nvPr/>
        </p:nvSpPr>
        <p:spPr>
          <a:xfrm>
            <a:off x="357625" y="1674845"/>
            <a:ext cx="7946571" cy="6878806"/>
          </a:xfrm>
          <a:prstGeom prst="rect">
            <a:avLst/>
          </a:prstGeom>
          <a:noFill/>
        </p:spPr>
        <p:txBody>
          <a:bodyPr wrap="square" rtlCol="0">
            <a:spAutoFit/>
          </a:bodyPr>
          <a:lstStyle/>
          <a:p>
            <a:pPr marL="457200" indent="-457200">
              <a:buFont typeface="Arial" panose="020B0604020202020204" pitchFamily="34" charset="0"/>
              <a:buChar char="•"/>
            </a:pPr>
            <a:r>
              <a:rPr lang="en-US" sz="3500" b="1" i="1" dirty="0" smtClean="0"/>
              <a:t>“</a:t>
            </a:r>
            <a:r>
              <a:rPr lang="en-US" sz="3500" b="1" i="1" dirty="0"/>
              <a:t>This is the Year” </a:t>
            </a:r>
            <a:r>
              <a:rPr lang="en-US" sz="3500" b="1" dirty="0" smtClean="0"/>
              <a:t>content </a:t>
            </a:r>
            <a:r>
              <a:rPr lang="en-US" sz="3500" b="1" dirty="0"/>
              <a:t>blitz </a:t>
            </a:r>
            <a:endParaRPr lang="en-US" sz="3500" b="1" dirty="0" smtClean="0"/>
          </a:p>
          <a:p>
            <a:pPr marL="1371600" lvl="2" indent="-457200">
              <a:buFont typeface="Courier New" panose="02070309020205020404" pitchFamily="49" charset="0"/>
              <a:buChar char="o"/>
            </a:pPr>
            <a:r>
              <a:rPr lang="en-US" sz="2600" dirty="0" smtClean="0"/>
              <a:t>“Mom, Gardener, Plant Breeder” Video: Bringing </a:t>
            </a:r>
            <a:r>
              <a:rPr lang="en-US" sz="2600" dirty="0"/>
              <a:t>the story of </a:t>
            </a:r>
            <a:r>
              <a:rPr lang="en-US" sz="2600" dirty="0" smtClean="0"/>
              <a:t>plant breeding </a:t>
            </a:r>
            <a:r>
              <a:rPr lang="en-US" sz="2600" dirty="0"/>
              <a:t>to </a:t>
            </a:r>
            <a:r>
              <a:rPr lang="en-US" sz="2600" dirty="0" smtClean="0"/>
              <a:t>life</a:t>
            </a:r>
          </a:p>
          <a:p>
            <a:pPr marL="1371600" lvl="2" indent="-457200">
              <a:buFont typeface="Courier New" panose="02070309020205020404" pitchFamily="49" charset="0"/>
              <a:buChar char="o"/>
            </a:pPr>
            <a:r>
              <a:rPr lang="en-US" sz="2600" dirty="0">
                <a:hlinkClick r:id="rId3"/>
              </a:rPr>
              <a:t>https://</a:t>
            </a:r>
            <a:r>
              <a:rPr lang="en-US" sz="2600" dirty="0" smtClean="0">
                <a:hlinkClick r:id="rId3"/>
              </a:rPr>
              <a:t>www.youtube.com/watch?v=3WMTTN5bxY4</a:t>
            </a:r>
            <a:r>
              <a:rPr lang="en-US" sz="2600" dirty="0" smtClean="0"/>
              <a:t> </a:t>
            </a:r>
          </a:p>
          <a:p>
            <a:pPr marL="914400" lvl="1" indent="-457200">
              <a:buFont typeface="Arial" panose="020B0604020202020204" pitchFamily="34" charset="0"/>
              <a:buChar char="•"/>
            </a:pPr>
            <a:r>
              <a:rPr lang="en-US" sz="2600" dirty="0"/>
              <a:t>S</a:t>
            </a:r>
            <a:r>
              <a:rPr lang="en-US" sz="2600" dirty="0" smtClean="0"/>
              <a:t>ocial </a:t>
            </a:r>
            <a:r>
              <a:rPr lang="en-US" sz="2600" dirty="0"/>
              <a:t>M</a:t>
            </a:r>
            <a:r>
              <a:rPr lang="en-US" sz="2600" dirty="0" smtClean="0"/>
              <a:t>edia Contest</a:t>
            </a:r>
          </a:p>
          <a:p>
            <a:pPr marL="1828800" lvl="3" indent="-457200">
              <a:buFont typeface="Courier New" panose="02070309020205020404" pitchFamily="49" charset="0"/>
              <a:buChar char="o"/>
            </a:pPr>
            <a:r>
              <a:rPr lang="en-US" sz="2600" dirty="0" smtClean="0"/>
              <a:t>User-generated content: Send us your planting goals for spring #</a:t>
            </a:r>
            <a:r>
              <a:rPr lang="en-US" sz="2600" dirty="0" err="1" smtClean="0"/>
              <a:t>BetterSeed</a:t>
            </a:r>
            <a:r>
              <a:rPr lang="en-US" sz="2600" dirty="0" smtClean="0"/>
              <a:t> #</a:t>
            </a:r>
            <a:r>
              <a:rPr lang="en-US" sz="2600" dirty="0" err="1" smtClean="0"/>
              <a:t>ThisIsTheYear</a:t>
            </a:r>
            <a:r>
              <a:rPr lang="en-US" sz="2600" dirty="0" smtClean="0"/>
              <a:t> </a:t>
            </a:r>
            <a:endParaRPr lang="en-US" sz="3500" b="1" dirty="0" smtClean="0"/>
          </a:p>
          <a:p>
            <a:pPr marL="457200" indent="-457200">
              <a:buFont typeface="Arial" panose="020B0604020202020204" pitchFamily="34" charset="0"/>
              <a:buChar char="•"/>
            </a:pPr>
            <a:r>
              <a:rPr lang="en-US" sz="3500" b="1" dirty="0" smtClean="0"/>
              <a:t>Student Plant Breeding Video Contest </a:t>
            </a:r>
          </a:p>
          <a:p>
            <a:pPr lvl="2"/>
            <a:endParaRPr lang="en-US" sz="3500" b="1" dirty="0" smtClean="0"/>
          </a:p>
          <a:p>
            <a:endParaRPr lang="en-US" sz="2600" b="1" i="1" dirty="0" smtClean="0"/>
          </a:p>
          <a:p>
            <a:pPr marL="1828800" lvl="3" indent="-457200">
              <a:buFont typeface="Courier New" panose="02070309020205020404" pitchFamily="49" charset="0"/>
              <a:buChar char="o"/>
            </a:pPr>
            <a:endParaRPr lang="en-US" sz="2600" dirty="0" smtClean="0"/>
          </a:p>
          <a:p>
            <a:pPr marL="914400" lvl="1" indent="-457200">
              <a:buFont typeface="Arial" panose="020B0604020202020204" pitchFamily="34" charset="0"/>
              <a:buChar char="•"/>
            </a:pPr>
            <a:endParaRPr lang="en-US" sz="2600" dirty="0" smtClean="0"/>
          </a:p>
          <a:p>
            <a:pPr marL="914400" lvl="1" indent="-457200">
              <a:buFont typeface="Arial" panose="020B0604020202020204" pitchFamily="34" charset="0"/>
              <a:buChar char="•"/>
            </a:pPr>
            <a:endParaRPr lang="en-US" sz="2600" dirty="0" smtClean="0"/>
          </a:p>
          <a:p>
            <a:pPr marL="914400" lvl="1" indent="-457200">
              <a:buFont typeface="Arial" panose="020B0604020202020204" pitchFamily="34" charset="0"/>
              <a:buChar char="•"/>
            </a:pPr>
            <a:endParaRPr lang="en-US" sz="2400" dirty="0" smtClean="0">
              <a:solidFill>
                <a:srgbClr val="001746"/>
              </a:solidFill>
              <a:latin typeface="Avenir Medium"/>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5752086"/>
            <a:ext cx="2209800" cy="767812"/>
          </a:xfrm>
          <a:prstGeom prst="rect">
            <a:avLst/>
          </a:prstGeom>
        </p:spPr>
      </p:pic>
      <p:sp>
        <p:nvSpPr>
          <p:cNvPr id="8" name="Rectangle 2"/>
          <p:cNvSpPr txBox="1">
            <a:spLocks noChangeArrowheads="1"/>
          </p:cNvSpPr>
          <p:nvPr/>
        </p:nvSpPr>
        <p:spPr>
          <a:xfrm>
            <a:off x="0" y="0"/>
            <a:ext cx="9144000" cy="685800"/>
          </a:xfrm>
          <a:prstGeom prst="rect">
            <a:avLst/>
          </a:prstGeom>
          <a:solidFill>
            <a:schemeClr val="accent3"/>
          </a:solidFill>
        </p:spPr>
        <p:txBody>
          <a:bodyPr vert="horz" lIns="91440" tIns="45720" rIns="91440" bIns="45720" rtlCol="0" anchor="t">
            <a:normAutofit fontScale="975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en-US" cap="none" dirty="0" smtClean="0">
                <a:solidFill>
                  <a:schemeClr val="bg1"/>
                </a:solidFill>
              </a:rPr>
              <a:t>Communications &amp; Advocacy</a:t>
            </a:r>
            <a:endParaRPr lang="en-US" cap="none" dirty="0">
              <a:solidFill>
                <a:schemeClr val="bg1"/>
              </a:solidFill>
            </a:endParaRPr>
          </a:p>
        </p:txBody>
      </p:sp>
    </p:spTree>
    <p:extLst>
      <p:ext uri="{BB962C8B-B14F-4D97-AF65-F5344CB8AC3E}">
        <p14:creationId xmlns:p14="http://schemas.microsoft.com/office/powerpoint/2010/main" val="616350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44000" cy="685800"/>
          </a:xfrm>
          <a:solidFill>
            <a:schemeClr val="accent3"/>
          </a:solidFill>
        </p:spPr>
        <p:txBody>
          <a:bodyPr>
            <a:normAutofit fontScale="90000"/>
          </a:bodyPr>
          <a:lstStyle/>
          <a:p>
            <a:r>
              <a:rPr lang="en-US" b="1" dirty="0" smtClean="0">
                <a:solidFill>
                  <a:schemeClr val="bg1"/>
                </a:solidFill>
              </a:rPr>
              <a:t>Upcoming ASTA Meeting Dates</a:t>
            </a:r>
            <a:endParaRPr lang="en-US" b="1" dirty="0">
              <a:solidFill>
                <a:schemeClr val="bg1"/>
              </a:solidFill>
            </a:endParaRPr>
          </a:p>
        </p:txBody>
      </p:sp>
      <p:sp>
        <p:nvSpPr>
          <p:cNvPr id="15363" name="Rectangle 3"/>
          <p:cNvSpPr>
            <a:spLocks noGrp="1" noChangeArrowheads="1"/>
          </p:cNvSpPr>
          <p:nvPr>
            <p:ph idx="1"/>
          </p:nvPr>
        </p:nvSpPr>
        <p:spPr>
          <a:xfrm>
            <a:off x="454572" y="1216000"/>
            <a:ext cx="8229600" cy="4525963"/>
          </a:xfrm>
        </p:spPr>
        <p:txBody>
          <a:bodyPr>
            <a:noAutofit/>
          </a:bodyPr>
          <a:lstStyle/>
          <a:p>
            <a:r>
              <a:rPr lang="en-US" sz="2800" b="1" dirty="0" smtClean="0"/>
              <a:t>2016 </a:t>
            </a:r>
            <a:r>
              <a:rPr lang="en-US" sz="2800" b="1" dirty="0"/>
              <a:t>Farm &amp; Lawn Seed Conference</a:t>
            </a:r>
          </a:p>
          <a:p>
            <a:pPr lvl="1"/>
            <a:r>
              <a:rPr lang="en-US" sz="2400" dirty="0"/>
              <a:t>November 6, Westin, Kansas </a:t>
            </a:r>
            <a:r>
              <a:rPr lang="en-US" sz="2400" dirty="0" smtClean="0"/>
              <a:t>City</a:t>
            </a:r>
          </a:p>
          <a:p>
            <a:r>
              <a:rPr lang="en-US" sz="2800" b="1" dirty="0" smtClean="0"/>
              <a:t>CSS 2016 &amp; Seed Expo</a:t>
            </a:r>
            <a:endParaRPr lang="en-US" sz="2800" b="1" dirty="0"/>
          </a:p>
          <a:p>
            <a:pPr lvl="1"/>
            <a:r>
              <a:rPr lang="en-US" sz="2400" dirty="0" smtClean="0"/>
              <a:t>December 5-9, Hyatt Regency, Chicago</a:t>
            </a:r>
          </a:p>
          <a:p>
            <a:r>
              <a:rPr lang="en-US" sz="2800" b="1" dirty="0" smtClean="0"/>
              <a:t>56</a:t>
            </a:r>
            <a:r>
              <a:rPr lang="en-US" sz="2800" b="1" baseline="30000" dirty="0" smtClean="0"/>
              <a:t>th</a:t>
            </a:r>
            <a:r>
              <a:rPr lang="en-US" sz="2800" b="1" dirty="0" smtClean="0"/>
              <a:t> </a:t>
            </a:r>
            <a:r>
              <a:rPr lang="en-US" sz="2800" b="1" dirty="0"/>
              <a:t>Vegetable &amp; Flower Seed Conference</a:t>
            </a:r>
          </a:p>
          <a:p>
            <a:pPr lvl="1"/>
            <a:r>
              <a:rPr lang="en-US" sz="2400" dirty="0"/>
              <a:t>January </a:t>
            </a:r>
            <a:r>
              <a:rPr lang="en-US" sz="2400" dirty="0" smtClean="0"/>
              <a:t>28-31, 2017 - Disney Yacht &amp; Beach Club Resort, Orlando</a:t>
            </a:r>
          </a:p>
          <a:p>
            <a:r>
              <a:rPr lang="en-US" sz="2800" b="1" dirty="0"/>
              <a:t>ASTA’s </a:t>
            </a:r>
            <a:r>
              <a:rPr lang="en-US" sz="2800" b="1" dirty="0" smtClean="0"/>
              <a:t>134</a:t>
            </a:r>
            <a:r>
              <a:rPr lang="en-US" sz="2800" b="1" baseline="30000" dirty="0" smtClean="0"/>
              <a:t>th</a:t>
            </a:r>
            <a:r>
              <a:rPr lang="en-US" sz="2800" b="1" dirty="0" smtClean="0"/>
              <a:t> Annual Convention</a:t>
            </a:r>
            <a:endParaRPr lang="en-US" sz="2800" b="1" dirty="0"/>
          </a:p>
          <a:p>
            <a:pPr lvl="1"/>
            <a:r>
              <a:rPr lang="en-US" sz="2400" dirty="0"/>
              <a:t>June </a:t>
            </a:r>
            <a:r>
              <a:rPr lang="en-US" sz="2400" dirty="0" smtClean="0"/>
              <a:t>21-24, 2017 - Marriott </a:t>
            </a:r>
            <a:r>
              <a:rPr lang="en-US" sz="2400" dirty="0"/>
              <a:t>City </a:t>
            </a:r>
            <a:r>
              <a:rPr lang="en-US" sz="2400" dirty="0" smtClean="0"/>
              <a:t>Center, Minneapolis</a:t>
            </a:r>
            <a:endParaRPr lang="en-US" sz="24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7751" y="5715000"/>
            <a:ext cx="1316421" cy="79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4031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0"/>
            <a:ext cx="9144000" cy="762000"/>
          </a:xfrm>
          <a:solidFill>
            <a:schemeClr val="accent3"/>
          </a:solidFill>
        </p:spPr>
        <p:txBody>
          <a:bodyPr/>
          <a:lstStyle/>
          <a:p>
            <a:r>
              <a:rPr lang="en-US" b="1" dirty="0" smtClean="0">
                <a:solidFill>
                  <a:schemeClr val="bg1"/>
                </a:solidFill>
              </a:rPr>
              <a:t>Regional Vice Presidents</a:t>
            </a:r>
            <a:endParaRPr lang="en-US" b="1"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600200"/>
            <a:ext cx="5334000" cy="4343400"/>
          </a:xfrm>
          <a:prstGeom prst="rect">
            <a:avLst/>
          </a:prstGeom>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7751" y="5715000"/>
            <a:ext cx="1316421" cy="79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6477000" y="838200"/>
            <a:ext cx="2514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Dave Pearl, Western Region RVP </a:t>
            </a:r>
          </a:p>
          <a:p>
            <a:pPr algn="ctr"/>
            <a:r>
              <a:rPr lang="en-US" sz="1200" dirty="0" smtClean="0">
                <a:solidFill>
                  <a:schemeClr val="bg1"/>
                </a:solidFill>
              </a:rPr>
              <a:t>Cisco Co., Indianapolis, IN</a:t>
            </a:r>
            <a:endParaRPr lang="en-US" sz="1200" dirty="0">
              <a:solidFill>
                <a:schemeClr val="bg1"/>
              </a:solidFill>
            </a:endParaRPr>
          </a:p>
        </p:txBody>
      </p:sp>
    </p:spTree>
    <p:extLst>
      <p:ext uri="{BB962C8B-B14F-4D97-AF65-F5344CB8AC3E}">
        <p14:creationId xmlns:p14="http://schemas.microsoft.com/office/powerpoint/2010/main" val="3683794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685800"/>
          </a:xfrm>
          <a:solidFill>
            <a:schemeClr val="accent3"/>
          </a:solidFill>
        </p:spPr>
        <p:txBody>
          <a:bodyPr>
            <a:normAutofit fontScale="90000"/>
          </a:bodyPr>
          <a:lstStyle/>
          <a:p>
            <a:r>
              <a:rPr lang="en-US" b="1" dirty="0" smtClean="0">
                <a:solidFill>
                  <a:schemeClr val="bg1"/>
                </a:solidFill>
              </a:rPr>
              <a:t>Questions? </a:t>
            </a:r>
            <a:endParaRPr lang="en-US" b="1" dirty="0">
              <a:solidFill>
                <a:schemeClr val="bg1"/>
              </a:solidFill>
            </a:endParaRPr>
          </a:p>
        </p:txBody>
      </p:sp>
      <p:sp>
        <p:nvSpPr>
          <p:cNvPr id="32771" name="Rectangle 3"/>
          <p:cNvSpPr>
            <a:spLocks noGrp="1" noChangeArrowheads="1"/>
          </p:cNvSpPr>
          <p:nvPr>
            <p:ph idx="1"/>
          </p:nvPr>
        </p:nvSpPr>
        <p:spPr>
          <a:xfrm>
            <a:off x="457200" y="1447800"/>
            <a:ext cx="8229600" cy="3886200"/>
          </a:xfrm>
        </p:spPr>
        <p:txBody>
          <a:bodyPr>
            <a:normAutofit/>
          </a:bodyPr>
          <a:lstStyle/>
          <a:p>
            <a:pPr marL="0" indent="0" algn="ctr">
              <a:spcBef>
                <a:spcPts val="0"/>
              </a:spcBef>
              <a:buNone/>
            </a:pPr>
            <a:r>
              <a:rPr lang="en-US" sz="4800" b="1" dirty="0" smtClean="0"/>
              <a:t>Thank you!</a:t>
            </a:r>
            <a:endParaRPr lang="en-US" sz="4800" b="1" dirty="0"/>
          </a:p>
          <a:p>
            <a:pPr marL="0" indent="0" algn="ctr">
              <a:spcBef>
                <a:spcPts val="0"/>
              </a:spcBef>
              <a:buNone/>
            </a:pPr>
            <a:endParaRPr lang="en-US" b="1" dirty="0" smtClean="0"/>
          </a:p>
          <a:p>
            <a:pPr marL="0" indent="0" algn="ctr">
              <a:spcBef>
                <a:spcPts val="0"/>
              </a:spcBef>
              <a:buNone/>
            </a:pPr>
            <a:r>
              <a:rPr lang="en-US" b="1" dirty="0" smtClean="0"/>
              <a:t>American Seed Trade Association</a:t>
            </a:r>
          </a:p>
          <a:p>
            <a:pPr marL="0" indent="0" algn="ctr">
              <a:spcBef>
                <a:spcPts val="0"/>
              </a:spcBef>
              <a:buNone/>
            </a:pPr>
            <a:r>
              <a:rPr lang="en-US" i="1" dirty="0" smtClean="0"/>
              <a:t>www.BetterSeed.org</a:t>
            </a:r>
          </a:p>
          <a:p>
            <a:pPr marL="0" indent="0" algn="ctr">
              <a:spcBef>
                <a:spcPts val="0"/>
              </a:spcBef>
              <a:buNone/>
            </a:pPr>
            <a:r>
              <a:rPr lang="en-US" dirty="0" smtClean="0"/>
              <a:t>(703) 837-8140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7751" y="5715000"/>
            <a:ext cx="1316421" cy="79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a:solidFill>
            <a:schemeClr val="accent3"/>
          </a:solidFill>
        </p:spPr>
        <p:txBody>
          <a:bodyPr>
            <a:normAutofit fontScale="90000"/>
          </a:bodyPr>
          <a:lstStyle/>
          <a:p>
            <a:r>
              <a:rPr lang="en-US" sz="4900" b="1" dirty="0" smtClean="0"/>
              <a:t/>
            </a:r>
            <a:br>
              <a:rPr lang="en-US" sz="4900" b="1" dirty="0" smtClean="0"/>
            </a:br>
            <a:r>
              <a:rPr lang="en-US" sz="4900" b="1" dirty="0" smtClean="0">
                <a:solidFill>
                  <a:schemeClr val="bg1"/>
                </a:solidFill>
              </a:rPr>
              <a:t>Mission</a:t>
            </a:r>
            <a:r>
              <a:rPr lang="en-US" b="1" dirty="0" smtClean="0"/>
              <a:t/>
            </a:r>
            <a:br>
              <a:rPr lang="en-US" b="1" dirty="0" smtClean="0"/>
            </a:br>
            <a:endParaRPr lang="en-US" dirty="0"/>
          </a:p>
        </p:txBody>
      </p:sp>
      <p:sp>
        <p:nvSpPr>
          <p:cNvPr id="3" name="Content Placeholder 2"/>
          <p:cNvSpPr>
            <a:spLocks noGrp="1"/>
          </p:cNvSpPr>
          <p:nvPr>
            <p:ph idx="1"/>
          </p:nvPr>
        </p:nvSpPr>
        <p:spPr>
          <a:xfrm>
            <a:off x="457200" y="1828800"/>
            <a:ext cx="8153400" cy="2667000"/>
          </a:xfrm>
        </p:spPr>
        <p:txBody>
          <a:bodyPr>
            <a:normAutofit lnSpcReduction="10000"/>
          </a:bodyPr>
          <a:lstStyle/>
          <a:p>
            <a:pPr marL="0" indent="0" algn="ctr">
              <a:buNone/>
            </a:pPr>
            <a:r>
              <a:rPr lang="en-US" sz="3600" i="1" dirty="0" smtClean="0"/>
              <a:t>“ASTA </a:t>
            </a:r>
            <a:r>
              <a:rPr lang="en-US" sz="3600" i="1" dirty="0"/>
              <a:t>promotes the development of </a:t>
            </a:r>
            <a:br>
              <a:rPr lang="en-US" sz="3600" i="1" dirty="0"/>
            </a:br>
            <a:r>
              <a:rPr lang="en-US" sz="3600" i="1" dirty="0" smtClean="0"/>
              <a:t>better </a:t>
            </a:r>
            <a:r>
              <a:rPr lang="en-US" sz="3600" i="1" dirty="0"/>
              <a:t>seed to produce better crops </a:t>
            </a:r>
            <a:r>
              <a:rPr lang="en-US" sz="3600" i="1" dirty="0" smtClean="0"/>
              <a:t/>
            </a:r>
            <a:br>
              <a:rPr lang="en-US" sz="3600" i="1" dirty="0" smtClean="0"/>
            </a:br>
            <a:r>
              <a:rPr lang="en-US" sz="3600" i="1" dirty="0" smtClean="0"/>
              <a:t>for </a:t>
            </a:r>
            <a:r>
              <a:rPr lang="en-US" sz="3600" i="1" dirty="0"/>
              <a:t>a better quality of life</a:t>
            </a:r>
            <a:r>
              <a:rPr lang="en-US" sz="3600" i="1" dirty="0" smtClean="0"/>
              <a:t>.”</a:t>
            </a:r>
            <a:r>
              <a:rPr lang="en-US" dirty="0"/>
              <a:t/>
            </a:r>
            <a:br>
              <a:rPr lang="en-US" dirty="0"/>
            </a:br>
            <a:r>
              <a:rPr lang="en-US" dirty="0"/>
              <a:t/>
            </a:r>
            <a:br>
              <a:rPr lang="en-US" dirty="0"/>
            </a:br>
            <a:endParaRPr lang="en-US" dirty="0" smtClean="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7751" y="5715000"/>
            <a:ext cx="1316421" cy="79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1544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a:solidFill>
            <a:schemeClr val="accent3"/>
          </a:solidFill>
        </p:spPr>
        <p:txBody>
          <a:bodyPr/>
          <a:lstStyle/>
          <a:p>
            <a:r>
              <a:rPr lang="en-US" b="1" dirty="0">
                <a:solidFill>
                  <a:schemeClr val="bg1"/>
                </a:solidFill>
              </a:rPr>
              <a:t>Federal Affairs Update</a:t>
            </a:r>
          </a:p>
        </p:txBody>
      </p:sp>
      <p:sp>
        <p:nvSpPr>
          <p:cNvPr id="3" name="Content Placeholder 2"/>
          <p:cNvSpPr>
            <a:spLocks noGrp="1"/>
          </p:cNvSpPr>
          <p:nvPr>
            <p:ph idx="1"/>
          </p:nvPr>
        </p:nvSpPr>
        <p:spPr>
          <a:xfrm>
            <a:off x="533400" y="1066800"/>
            <a:ext cx="7775192" cy="5334000"/>
          </a:xfrm>
        </p:spPr>
        <p:txBody>
          <a:bodyPr>
            <a:normAutofit/>
          </a:bodyPr>
          <a:lstStyle/>
          <a:p>
            <a:r>
              <a:rPr lang="en-US" dirty="0" smtClean="0"/>
              <a:t>Labeling of Food containing GMO Products</a:t>
            </a:r>
          </a:p>
          <a:p>
            <a:pPr lvl="1"/>
            <a:r>
              <a:rPr lang="en-US" dirty="0" smtClean="0"/>
              <a:t>Passed the Senate July 6 – 63 – 30 </a:t>
            </a:r>
          </a:p>
          <a:p>
            <a:pPr lvl="1"/>
            <a:r>
              <a:rPr lang="en-US" dirty="0" smtClean="0"/>
              <a:t>Passed the House July 14 – 306 - 117</a:t>
            </a:r>
          </a:p>
          <a:p>
            <a:pPr lvl="1"/>
            <a:r>
              <a:rPr lang="en-US" dirty="0" smtClean="0"/>
              <a:t>Signed by President Obama July 29</a:t>
            </a:r>
          </a:p>
          <a:p>
            <a:pPr lvl="1"/>
            <a:r>
              <a:rPr lang="en-US" dirty="0" smtClean="0"/>
              <a:t>Implementation – up to 2 yrs.</a:t>
            </a:r>
          </a:p>
          <a:p>
            <a:r>
              <a:rPr lang="en-US" dirty="0" smtClean="0"/>
              <a:t>Food </a:t>
            </a:r>
            <a:r>
              <a:rPr lang="en-US" dirty="0"/>
              <a:t>Safety Modernization </a:t>
            </a:r>
            <a:r>
              <a:rPr lang="en-US" dirty="0" smtClean="0"/>
              <a:t>Act</a:t>
            </a:r>
          </a:p>
          <a:p>
            <a:pPr lvl="1"/>
            <a:r>
              <a:rPr lang="en-US" dirty="0" smtClean="0"/>
              <a:t>Seed out unless used for feed</a:t>
            </a:r>
          </a:p>
          <a:p>
            <a:r>
              <a:rPr lang="en-US" dirty="0"/>
              <a:t>Seed Treatment </a:t>
            </a:r>
            <a:r>
              <a:rPr lang="en-US" dirty="0" smtClean="0"/>
              <a:t>Lawsuit</a:t>
            </a: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7751" y="5715000"/>
            <a:ext cx="1316421" cy="79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6000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a:solidFill>
            <a:schemeClr val="accent3"/>
          </a:solidFill>
        </p:spPr>
        <p:txBody>
          <a:bodyPr/>
          <a:lstStyle/>
          <a:p>
            <a:r>
              <a:rPr lang="en-US" b="1" dirty="0">
                <a:solidFill>
                  <a:schemeClr val="bg1"/>
                </a:solidFill>
              </a:rPr>
              <a:t>Federal Affairs Update</a:t>
            </a:r>
          </a:p>
        </p:txBody>
      </p:sp>
      <p:sp>
        <p:nvSpPr>
          <p:cNvPr id="3" name="Content Placeholder 2"/>
          <p:cNvSpPr>
            <a:spLocks noGrp="1"/>
          </p:cNvSpPr>
          <p:nvPr>
            <p:ph idx="1"/>
          </p:nvPr>
        </p:nvSpPr>
        <p:spPr>
          <a:xfrm>
            <a:off x="533400" y="1066800"/>
            <a:ext cx="7775192" cy="5334000"/>
          </a:xfrm>
        </p:spPr>
        <p:txBody>
          <a:bodyPr>
            <a:normAutofit/>
          </a:bodyPr>
          <a:lstStyle/>
          <a:p>
            <a:r>
              <a:rPr lang="en-US" dirty="0" smtClean="0"/>
              <a:t>Organic Seed</a:t>
            </a:r>
          </a:p>
          <a:p>
            <a:pPr lvl="1"/>
            <a:r>
              <a:rPr lang="en-US" dirty="0" smtClean="0"/>
              <a:t>Field crops – corn issue</a:t>
            </a:r>
          </a:p>
          <a:p>
            <a:pPr lvl="1"/>
            <a:r>
              <a:rPr lang="en-US" dirty="0" smtClean="0"/>
              <a:t>Vegetable crops</a:t>
            </a:r>
          </a:p>
          <a:p>
            <a:r>
              <a:rPr lang="en-US" dirty="0" smtClean="0"/>
              <a:t>Plant </a:t>
            </a:r>
            <a:r>
              <a:rPr lang="en-US" dirty="0"/>
              <a:t>Breeding </a:t>
            </a:r>
            <a:r>
              <a:rPr lang="en-US" dirty="0" smtClean="0"/>
              <a:t>Innovations</a:t>
            </a:r>
            <a:endParaRPr lang="en-US" dirty="0"/>
          </a:p>
          <a:p>
            <a:pPr lvl="1"/>
            <a:r>
              <a:rPr lang="en-US" dirty="0"/>
              <a:t>Domestic policy options/implications</a:t>
            </a:r>
          </a:p>
          <a:p>
            <a:pPr lvl="1"/>
            <a:r>
              <a:rPr lang="en-US" dirty="0"/>
              <a:t>International implications, ASTA very </a:t>
            </a:r>
            <a:r>
              <a:rPr lang="en-US" dirty="0" smtClean="0"/>
              <a:t>involved</a:t>
            </a:r>
          </a:p>
          <a:p>
            <a:r>
              <a:rPr lang="en-US" dirty="0" smtClean="0"/>
              <a:t>Communications Effort</a:t>
            </a:r>
          </a:p>
          <a:p>
            <a:pPr lvl="1"/>
            <a:r>
              <a:rPr lang="en-US" dirty="0" smtClean="0"/>
              <a:t>Plant breeding in general</a:t>
            </a:r>
          </a:p>
          <a:p>
            <a:pPr lvl="1"/>
            <a:r>
              <a:rPr lang="en-US" dirty="0" smtClean="0"/>
              <a:t>Gene editing techniques</a:t>
            </a:r>
            <a:endParaRPr lang="en-US" dirty="0"/>
          </a:p>
          <a:p>
            <a:endParaRPr lang="en-US" dirty="0" smtClean="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7751" y="5715000"/>
            <a:ext cx="1316421" cy="79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956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0"/>
            <a:ext cx="9144000" cy="762000"/>
          </a:xfrm>
          <a:solidFill>
            <a:schemeClr val="accent3"/>
          </a:solidFill>
        </p:spPr>
        <p:txBody>
          <a:bodyPr>
            <a:normAutofit/>
          </a:bodyPr>
          <a:lstStyle/>
          <a:p>
            <a:r>
              <a:rPr lang="en-US" b="1" dirty="0" smtClean="0">
                <a:solidFill>
                  <a:schemeClr val="bg1"/>
                </a:solidFill>
              </a:rPr>
              <a:t>Federal Affairs Update</a:t>
            </a:r>
            <a:endParaRPr lang="en-US" b="1" dirty="0">
              <a:solidFill>
                <a:schemeClr val="bg1"/>
              </a:solidFill>
            </a:endParaRPr>
          </a:p>
        </p:txBody>
      </p:sp>
      <p:sp>
        <p:nvSpPr>
          <p:cNvPr id="65539" name="Rectangle 3"/>
          <p:cNvSpPr>
            <a:spLocks noGrp="1" noChangeArrowheads="1"/>
          </p:cNvSpPr>
          <p:nvPr>
            <p:ph idx="1"/>
          </p:nvPr>
        </p:nvSpPr>
        <p:spPr>
          <a:xfrm>
            <a:off x="457200" y="1295400"/>
            <a:ext cx="8393151" cy="4572000"/>
          </a:xfrm>
          <a:ln/>
        </p:spPr>
        <p:txBody>
          <a:bodyPr>
            <a:noAutofit/>
          </a:bodyPr>
          <a:lstStyle/>
          <a:p>
            <a:pPr marL="0" indent="0">
              <a:buNone/>
            </a:pPr>
            <a:r>
              <a:rPr lang="en-US" sz="2800" b="1" u="sng" dirty="0" smtClean="0"/>
              <a:t>Anderson vs. EPA: Seed Treatment Lawsuit - Overview</a:t>
            </a:r>
          </a:p>
          <a:p>
            <a:pPr marL="457200" indent="-457200"/>
            <a:r>
              <a:rPr lang="en-US" sz="2800" dirty="0" smtClean="0"/>
              <a:t>Seeds treated with systemic pesticides must be regulated as pesticides under the Federal Insecticide, Fungicide and Rodenticide Act (FIFRA)</a:t>
            </a:r>
          </a:p>
          <a:p>
            <a:pPr marL="457200" indent="-457200"/>
            <a:r>
              <a:rPr lang="en-US" sz="2800" dirty="0" smtClean="0"/>
              <a:t>EPA Policy - The “treated article exemption”</a:t>
            </a:r>
            <a:endParaRPr lang="en-US" sz="2400"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7751" y="5715000"/>
            <a:ext cx="1316421" cy="79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1542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0"/>
            <a:ext cx="9144000" cy="762000"/>
          </a:xfrm>
          <a:solidFill>
            <a:schemeClr val="accent3"/>
          </a:solidFill>
        </p:spPr>
        <p:txBody>
          <a:bodyPr>
            <a:normAutofit/>
          </a:bodyPr>
          <a:lstStyle/>
          <a:p>
            <a:r>
              <a:rPr lang="en-US" b="1" dirty="0" smtClean="0">
                <a:solidFill>
                  <a:schemeClr val="bg1"/>
                </a:solidFill>
              </a:rPr>
              <a:t>Federal Affairs Update</a:t>
            </a:r>
            <a:endParaRPr lang="en-US" b="1" dirty="0">
              <a:solidFill>
                <a:schemeClr val="bg1"/>
              </a:solidFill>
            </a:endParaRPr>
          </a:p>
        </p:txBody>
      </p:sp>
      <p:sp>
        <p:nvSpPr>
          <p:cNvPr id="65539" name="Rectangle 3"/>
          <p:cNvSpPr>
            <a:spLocks noGrp="1" noChangeArrowheads="1"/>
          </p:cNvSpPr>
          <p:nvPr>
            <p:ph idx="1"/>
          </p:nvPr>
        </p:nvSpPr>
        <p:spPr>
          <a:xfrm>
            <a:off x="446049" y="990600"/>
            <a:ext cx="8012151" cy="4602163"/>
          </a:xfrm>
          <a:ln/>
        </p:spPr>
        <p:txBody>
          <a:bodyPr>
            <a:noAutofit/>
          </a:bodyPr>
          <a:lstStyle/>
          <a:p>
            <a:pPr marL="0" indent="0">
              <a:buNone/>
            </a:pPr>
            <a:r>
              <a:rPr lang="en-US" sz="2800" b="1" u="sng" dirty="0"/>
              <a:t>Anderson vs. EPA: Seed Treatment </a:t>
            </a:r>
            <a:r>
              <a:rPr lang="en-US" sz="2800" b="1" u="sng" dirty="0" smtClean="0"/>
              <a:t>Lawsuit- Timeline</a:t>
            </a:r>
            <a:endParaRPr lang="en-US" sz="2800" b="1" u="sng" dirty="0"/>
          </a:p>
          <a:p>
            <a:pPr marL="457200" indent="-457200"/>
            <a:r>
              <a:rPr lang="en-US" sz="2800" dirty="0" smtClean="0"/>
              <a:t>EPA responded to the Complaint March 9, 2016  </a:t>
            </a:r>
          </a:p>
          <a:p>
            <a:pPr marL="457200" indent="-457200"/>
            <a:r>
              <a:rPr lang="en-US" sz="2800" dirty="0" smtClean="0"/>
              <a:t>ASTA, CLA, grower orgs are intervenors</a:t>
            </a:r>
          </a:p>
          <a:p>
            <a:pPr marL="457200" indent="-457200"/>
            <a:r>
              <a:rPr lang="en-US" sz="2800" dirty="0"/>
              <a:t>G</a:t>
            </a:r>
            <a:r>
              <a:rPr lang="en-US" sz="2800" dirty="0" smtClean="0"/>
              <a:t>rounds for dismissal - the plaintiffs aren’t challenging a final agency action (a requirement) - challenging policy.  </a:t>
            </a:r>
          </a:p>
          <a:p>
            <a:pPr marL="457200" indent="-457200"/>
            <a:r>
              <a:rPr lang="en-US" sz="2800" dirty="0" smtClean="0"/>
              <a:t>If plaintiffs are not successful they could petition EPA to challenge policy. </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7751" y="5715000"/>
            <a:ext cx="1316421" cy="79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6620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a:solidFill>
            <a:schemeClr val="accent3"/>
          </a:solidFill>
        </p:spPr>
        <p:txBody>
          <a:bodyPr/>
          <a:lstStyle/>
          <a:p>
            <a:r>
              <a:rPr lang="en-US" b="1" dirty="0">
                <a:solidFill>
                  <a:schemeClr val="bg1"/>
                </a:solidFill>
              </a:rPr>
              <a:t>Federal Affairs Update</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82525" y="1447800"/>
            <a:ext cx="477895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19200" y="4021729"/>
            <a:ext cx="6553200" cy="1569660"/>
          </a:xfrm>
          <a:prstGeom prst="rect">
            <a:avLst/>
          </a:prstGeom>
        </p:spPr>
        <p:txBody>
          <a:bodyPr wrap="square">
            <a:spAutoFit/>
          </a:bodyPr>
          <a:lstStyle/>
          <a:p>
            <a:pPr algn="ctr"/>
            <a:r>
              <a:rPr lang="en-US" sz="3200" u="sng" dirty="0" smtClean="0"/>
              <a:t>Contact</a:t>
            </a:r>
            <a:r>
              <a:rPr lang="en-US" sz="3200" dirty="0" smtClean="0"/>
              <a:t>:</a:t>
            </a:r>
          </a:p>
          <a:p>
            <a:pPr algn="ctr"/>
            <a:r>
              <a:rPr lang="en-US" sz="3200" dirty="0" smtClean="0"/>
              <a:t>Jane </a:t>
            </a:r>
            <a:r>
              <a:rPr lang="en-US" sz="3200" dirty="0"/>
              <a:t>DeMarchi or Virginia </a:t>
            </a:r>
            <a:r>
              <a:rPr lang="en-US" sz="3200" dirty="0" smtClean="0"/>
              <a:t>Houston at </a:t>
            </a:r>
            <a:r>
              <a:rPr lang="en-US" sz="3200" u="sng" dirty="0" smtClean="0">
                <a:hlinkClick r:id="rId4"/>
              </a:rPr>
              <a:t>SeedFirstPAC@gmail.com</a:t>
            </a:r>
            <a:endParaRPr lang="en-US" sz="3200" dirty="0"/>
          </a:p>
        </p:txBody>
      </p:sp>
    </p:spTree>
    <p:extLst>
      <p:ext uri="{BB962C8B-B14F-4D97-AF65-F5344CB8AC3E}">
        <p14:creationId xmlns:p14="http://schemas.microsoft.com/office/powerpoint/2010/main" val="1165597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2">
      <a:dk1>
        <a:srgbClr val="008000"/>
      </a:dk1>
      <a:lt1>
        <a:srgbClr val="FFFFFF"/>
      </a:lt1>
      <a:dk2>
        <a:srgbClr val="D2533C"/>
      </a:dk2>
      <a:lt2>
        <a:srgbClr val="F3F2DC"/>
      </a:lt2>
      <a:accent1>
        <a:srgbClr val="008000"/>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2641</TotalTime>
  <Words>2454</Words>
  <Application>Microsoft Office PowerPoint</Application>
  <PresentationFormat>On-screen Show (4:3)</PresentationFormat>
  <Paragraphs>328</Paragraphs>
  <Slides>30</Slides>
  <Notes>28</Notes>
  <HiddenSlides>14</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Clarity</vt:lpstr>
      <vt:lpstr>Office Theme</vt:lpstr>
      <vt:lpstr>ASTA Issues Update</vt:lpstr>
      <vt:lpstr>2015-16 Officers</vt:lpstr>
      <vt:lpstr>Regional Vice Presidents</vt:lpstr>
      <vt:lpstr> Mission </vt:lpstr>
      <vt:lpstr>Federal Affairs Update</vt:lpstr>
      <vt:lpstr>Federal Affairs Update</vt:lpstr>
      <vt:lpstr>Federal Affairs Update</vt:lpstr>
      <vt:lpstr>Federal Affairs Update</vt:lpstr>
      <vt:lpstr>Federal Affairs Update</vt:lpstr>
      <vt:lpstr>State &amp; Regional Update</vt:lpstr>
      <vt:lpstr>PowerPoint Presentation</vt:lpstr>
      <vt:lpstr>PowerPoint Presentation</vt:lpstr>
      <vt:lpstr>Core Partners</vt:lpstr>
      <vt:lpstr>Communications &amp; Advocacy</vt:lpstr>
      <vt:lpstr>“Better Seed, Better Life” Communications Initiative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next?    </vt:lpstr>
      <vt:lpstr>What’s next?    </vt:lpstr>
      <vt:lpstr>Upcoming ASTA Meeting Dates</vt:lpstr>
      <vt:lpstr>Questions?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Crop Working Group</dc:title>
  <dc:creator>Jane Demarchi</dc:creator>
  <cp:lastModifiedBy>Andy LaVigne</cp:lastModifiedBy>
  <cp:revision>204</cp:revision>
  <dcterms:created xsi:type="dcterms:W3CDTF">2014-09-02T18:20:59Z</dcterms:created>
  <dcterms:modified xsi:type="dcterms:W3CDTF">2016-09-20T23:09:41Z</dcterms:modified>
</cp:coreProperties>
</file>